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147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1143000" y="685800"/>
            <a:ext cx="4572000" cy="3429000"/>
          </a:xfrm>
          <a:prstGeom prst="rect">
            <a:avLst/>
          </a:prstGeom>
        </p:spPr>
        <p:txBody>
          <a:bodyPr/>
          <a:lstStyle/>
          <a:p>
            <a:endParaRPr/>
          </a:p>
        </p:txBody>
      </p:sp>
      <p:sp>
        <p:nvSpPr>
          <p:cNvPr id="125" name="Shape 1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2" name="Line"/>
          <p:cNvSpPr/>
          <p:nvPr/>
        </p:nvSpPr>
        <p:spPr>
          <a:xfrm>
            <a:off x="571500" y="4749800"/>
            <a:ext cx="11868094"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 name="Title Text"/>
          <p:cNvSpPr txBox="1">
            <a:spLocks noGrp="1"/>
          </p:cNvSpPr>
          <p:nvPr>
            <p:ph type="title"/>
          </p:nvPr>
        </p:nvSpPr>
        <p:spPr>
          <a:xfrm>
            <a:off x="571500" y="1320800"/>
            <a:ext cx="11861800" cy="3175000"/>
          </a:xfrm>
          <a:prstGeom prst="rect">
            <a:avLst/>
          </a:prstGeom>
        </p:spPr>
        <p:txBody>
          <a:bodyPr/>
          <a:lstStyle/>
          <a:p>
            <a:r>
              <a:t>Title Text</a:t>
            </a:r>
          </a:p>
        </p:txBody>
      </p:sp>
      <p:sp>
        <p:nvSpPr>
          <p:cNvPr id="14" name="Body Level One…"/>
          <p:cNvSpPr txBox="1">
            <a:spLocks noGrp="1"/>
          </p:cNvSpPr>
          <p:nvPr>
            <p:ph type="body" sz="quarter" idx="1"/>
          </p:nvPr>
        </p:nvSpPr>
        <p:spPr>
          <a:xfrm>
            <a:off x="571500" y="5016500"/>
            <a:ext cx="11861800" cy="1016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0">
              <a:spcBef>
                <a:spcPts val="0"/>
              </a:spcBef>
              <a:buSzTx/>
              <a:buFontTx/>
              <a:buNone/>
              <a:defRPr sz="2600">
                <a:latin typeface="Helvetica Neue"/>
                <a:ea typeface="Helvetica Neue"/>
                <a:cs typeface="Helvetica Neue"/>
                <a:sym typeface="Helvetica Neue"/>
              </a:defRPr>
            </a:lvl2pPr>
            <a:lvl3pPr marL="0" indent="0">
              <a:spcBef>
                <a:spcPts val="0"/>
              </a:spcBef>
              <a:buSzTx/>
              <a:buFontTx/>
              <a:buNone/>
              <a:defRPr sz="2600">
                <a:latin typeface="Helvetica Neue"/>
                <a:ea typeface="Helvetica Neue"/>
                <a:cs typeface="Helvetica Neue"/>
                <a:sym typeface="Helvetica Neue"/>
              </a:defRPr>
            </a:lvl3pPr>
            <a:lvl4pPr marL="0" indent="0">
              <a:spcBef>
                <a:spcPts val="0"/>
              </a:spcBef>
              <a:buSzTx/>
              <a:buFontTx/>
              <a:buNone/>
              <a:defRPr sz="2600">
                <a:latin typeface="Helvetica Neue"/>
                <a:ea typeface="Helvetica Neue"/>
                <a:cs typeface="Helvetica Neue"/>
                <a:sym typeface="Helvetica Neue"/>
              </a:defRPr>
            </a:lvl4pPr>
            <a:lvl5pPr marL="0" indent="0">
              <a:spcBef>
                <a:spcPts val="0"/>
              </a:spcBef>
              <a:buSzTx/>
              <a:buFontTx/>
              <a:buNone/>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1" name="–Johnny Appleseed"/>
          <p:cNvSpPr txBox="1">
            <a:spLocks noGrp="1"/>
          </p:cNvSpPr>
          <p:nvPr>
            <p:ph type="body" sz="quarter" idx="13"/>
          </p:nvPr>
        </p:nvSpPr>
        <p:spPr>
          <a:xfrm>
            <a:off x="1270000" y="6362700"/>
            <a:ext cx="10464800" cy="498422"/>
          </a:xfrm>
          <a:prstGeom prst="rect">
            <a:avLst/>
          </a:prstGeom>
        </p:spPr>
        <p:txBody>
          <a:bodyPr>
            <a:spAutoFit/>
          </a:bodyPr>
          <a:lstStyle>
            <a:lvl1pPr marL="0" indent="0" algn="ctr" defTabSz="457200">
              <a:spcBef>
                <a:spcPts val="0"/>
              </a:spcBef>
              <a:buSzTx/>
              <a:buFontTx/>
              <a:buNone/>
              <a:defRPr sz="2600">
                <a:solidFill>
                  <a:srgbClr val="000000"/>
                </a:solidFill>
                <a:latin typeface="Helvetica Neue Medium"/>
                <a:ea typeface="Helvetica Neue Medium"/>
                <a:cs typeface="Helvetica Neue Medium"/>
                <a:sym typeface="Helvetica Neue Medium"/>
              </a:defRPr>
            </a:lvl1pPr>
          </a:lstStyle>
          <a:p>
            <a:r>
              <a:t>–Johnny Appleseed</a:t>
            </a:r>
          </a:p>
        </p:txBody>
      </p:sp>
      <p:sp>
        <p:nvSpPr>
          <p:cNvPr id="102" name="“Type a quote here.”"/>
          <p:cNvSpPr txBox="1">
            <a:spLocks noGrp="1"/>
          </p:cNvSpPr>
          <p:nvPr>
            <p:ph type="body" sz="quarter" idx="14"/>
          </p:nvPr>
        </p:nvSpPr>
        <p:spPr>
          <a:xfrm>
            <a:off x="1270000" y="4292600"/>
            <a:ext cx="10464800" cy="711200"/>
          </a:xfrm>
          <a:prstGeom prst="rect">
            <a:avLst/>
          </a:prstGeom>
        </p:spPr>
        <p:txBody>
          <a:bodyPr anchor="ctr">
            <a:spAutoFit/>
          </a:bodyPr>
          <a:lstStyle>
            <a:lvl1pPr marL="0" indent="0" algn="ctr" defTabSz="457200">
              <a:spcBef>
                <a:spcPts val="2400"/>
              </a:spcBef>
              <a:buSzTx/>
              <a:buFontTx/>
              <a:buNone/>
              <a:defRPr sz="4000"/>
            </a:lvl1pPr>
          </a:lstStyle>
          <a:p>
            <a:r>
              <a:t>“Type a quote here.”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10"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2" name="Line"/>
          <p:cNvSpPr/>
          <p:nvPr/>
        </p:nvSpPr>
        <p:spPr>
          <a:xfrm>
            <a:off x="7543800" y="7975599"/>
            <a:ext cx="1" cy="14225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23" name="Image"/>
          <p:cNvSpPr>
            <a:spLocks noGrp="1"/>
          </p:cNvSpPr>
          <p:nvPr>
            <p:ph type="pic" idx="13"/>
          </p:nvPr>
        </p:nvSpPr>
        <p:spPr>
          <a:xfrm>
            <a:off x="0" y="0"/>
            <a:ext cx="13004800" cy="7594600"/>
          </a:xfrm>
          <a:prstGeom prst="rect">
            <a:avLst/>
          </a:prstGeom>
        </p:spPr>
        <p:txBody>
          <a:bodyPr lIns="91439" tIns="45719" rIns="91439" bIns="45719">
            <a:noAutofit/>
          </a:bodyPr>
          <a:lstStyle/>
          <a:p>
            <a:endParaRPr/>
          </a:p>
        </p:txBody>
      </p:sp>
      <p:sp>
        <p:nvSpPr>
          <p:cNvPr id="24" name="Title Text"/>
          <p:cNvSpPr txBox="1">
            <a:spLocks noGrp="1"/>
          </p:cNvSpPr>
          <p:nvPr>
            <p:ph type="title"/>
          </p:nvPr>
        </p:nvSpPr>
        <p:spPr>
          <a:xfrm>
            <a:off x="1409700" y="7785100"/>
            <a:ext cx="5791200" cy="1701800"/>
          </a:xfrm>
          <a:prstGeom prst="rect">
            <a:avLst/>
          </a:prstGeom>
        </p:spPr>
        <p:txBody>
          <a:bodyPr anchor="ctr"/>
          <a:lstStyle>
            <a:lvl1pPr algn="r"/>
          </a:lstStyle>
          <a:p>
            <a:r>
              <a:t>Title Text</a:t>
            </a:r>
          </a:p>
        </p:txBody>
      </p:sp>
      <p:sp>
        <p:nvSpPr>
          <p:cNvPr id="25" name="Body Level One…"/>
          <p:cNvSpPr txBox="1">
            <a:spLocks noGrp="1"/>
          </p:cNvSpPr>
          <p:nvPr>
            <p:ph type="body" sz="quarter" idx="1"/>
          </p:nvPr>
        </p:nvSpPr>
        <p:spPr>
          <a:xfrm>
            <a:off x="7848600" y="8470900"/>
            <a:ext cx="4953000" cy="508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0">
              <a:spcBef>
                <a:spcPts val="0"/>
              </a:spcBef>
              <a:buSzTx/>
              <a:buFontTx/>
              <a:buNone/>
              <a:defRPr sz="2600">
                <a:latin typeface="Helvetica Neue"/>
                <a:ea typeface="Helvetica Neue"/>
                <a:cs typeface="Helvetica Neue"/>
                <a:sym typeface="Helvetica Neue"/>
              </a:defRPr>
            </a:lvl2pPr>
            <a:lvl3pPr marL="0" indent="0">
              <a:spcBef>
                <a:spcPts val="0"/>
              </a:spcBef>
              <a:buSzTx/>
              <a:buFontTx/>
              <a:buNone/>
              <a:defRPr sz="2600">
                <a:latin typeface="Helvetica Neue"/>
                <a:ea typeface="Helvetica Neue"/>
                <a:cs typeface="Helvetica Neue"/>
                <a:sym typeface="Helvetica Neue"/>
              </a:defRPr>
            </a:lvl3pPr>
            <a:lvl4pPr marL="0" indent="0">
              <a:spcBef>
                <a:spcPts val="0"/>
              </a:spcBef>
              <a:buSzTx/>
              <a:buFontTx/>
              <a:buNone/>
              <a:defRPr sz="2600">
                <a:latin typeface="Helvetica Neue"/>
                <a:ea typeface="Helvetica Neue"/>
                <a:cs typeface="Helvetica Neue"/>
                <a:sym typeface="Helvetica Neue"/>
              </a:defRPr>
            </a:lvl4pPr>
            <a:lvl5pPr marL="0" indent="0">
              <a:spcBef>
                <a:spcPts val="0"/>
              </a:spcBef>
              <a:buSzTx/>
              <a:buFontTx/>
              <a:buNone/>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571500" y="3289300"/>
            <a:ext cx="11861800" cy="3175000"/>
          </a:xfrm>
          <a:prstGeom prst="rect">
            <a:avLst/>
          </a:prstGeom>
        </p:spPr>
        <p:txBody>
          <a:bodyPr anchor="ctr"/>
          <a:lstStyle/>
          <a:p>
            <a:r>
              <a:t>Title Text</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1" name="Line"/>
          <p:cNvSpPr/>
          <p:nvPr/>
        </p:nvSpPr>
        <p:spPr>
          <a:xfrm>
            <a:off x="571500" y="4864100"/>
            <a:ext cx="5334476" cy="58"/>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2" name="Image"/>
          <p:cNvSpPr>
            <a:spLocks noGrp="1"/>
          </p:cNvSpPr>
          <p:nvPr>
            <p:ph type="pic" idx="13"/>
          </p:nvPr>
        </p:nvSpPr>
        <p:spPr>
          <a:xfrm>
            <a:off x="6502400" y="0"/>
            <a:ext cx="6502400" cy="9753600"/>
          </a:xfrm>
          <a:prstGeom prst="rect">
            <a:avLst/>
          </a:prstGeom>
        </p:spPr>
        <p:txBody>
          <a:bodyPr lIns="91439" tIns="45719" rIns="91439" bIns="45719">
            <a:noAutofit/>
          </a:bodyPr>
          <a:lstStyle/>
          <a:p>
            <a:endParaRPr/>
          </a:p>
        </p:txBody>
      </p:sp>
      <p:sp>
        <p:nvSpPr>
          <p:cNvPr id="43" name="Title Text"/>
          <p:cNvSpPr txBox="1">
            <a:spLocks noGrp="1"/>
          </p:cNvSpPr>
          <p:nvPr>
            <p:ph type="title"/>
          </p:nvPr>
        </p:nvSpPr>
        <p:spPr>
          <a:xfrm>
            <a:off x="571500" y="1435100"/>
            <a:ext cx="5334000" cy="3175000"/>
          </a:xfrm>
          <a:prstGeom prst="rect">
            <a:avLst/>
          </a:prstGeom>
        </p:spPr>
        <p:txBody>
          <a:bodyPr/>
          <a:lstStyle/>
          <a:p>
            <a:r>
              <a:t>Title Text</a:t>
            </a:r>
          </a:p>
        </p:txBody>
      </p:sp>
      <p:sp>
        <p:nvSpPr>
          <p:cNvPr id="44" name="Body Level One…"/>
          <p:cNvSpPr txBox="1">
            <a:spLocks noGrp="1"/>
          </p:cNvSpPr>
          <p:nvPr>
            <p:ph type="body" sz="quarter" idx="1"/>
          </p:nvPr>
        </p:nvSpPr>
        <p:spPr>
          <a:xfrm>
            <a:off x="571500" y="5130800"/>
            <a:ext cx="5334000" cy="3175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0">
              <a:spcBef>
                <a:spcPts val="0"/>
              </a:spcBef>
              <a:buSzTx/>
              <a:buFontTx/>
              <a:buNone/>
              <a:defRPr sz="2600">
                <a:latin typeface="Helvetica Neue"/>
                <a:ea typeface="Helvetica Neue"/>
                <a:cs typeface="Helvetica Neue"/>
                <a:sym typeface="Helvetica Neue"/>
              </a:defRPr>
            </a:lvl2pPr>
            <a:lvl3pPr marL="0" indent="0">
              <a:spcBef>
                <a:spcPts val="0"/>
              </a:spcBef>
              <a:buSzTx/>
              <a:buFontTx/>
              <a:buNone/>
              <a:defRPr sz="2600">
                <a:latin typeface="Helvetica Neue"/>
                <a:ea typeface="Helvetica Neue"/>
                <a:cs typeface="Helvetica Neue"/>
                <a:sym typeface="Helvetica Neue"/>
              </a:defRPr>
            </a:lvl3pPr>
            <a:lvl4pPr marL="0" indent="0">
              <a:spcBef>
                <a:spcPts val="0"/>
              </a:spcBef>
              <a:buSzTx/>
              <a:buFontTx/>
              <a:buNone/>
              <a:defRPr sz="2600">
                <a:latin typeface="Helvetica Neue"/>
                <a:ea typeface="Helvetica Neue"/>
                <a:cs typeface="Helvetica Neue"/>
                <a:sym typeface="Helvetica Neue"/>
              </a:defRPr>
            </a:lvl4pPr>
            <a:lvl5pPr marL="0" indent="0">
              <a:spcBef>
                <a:spcPts val="0"/>
              </a:spcBef>
              <a:buSzTx/>
              <a:buFontTx/>
              <a:buNone/>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p>
            <a:r>
              <a:t>Title Text</a:t>
            </a: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69" name="Line"/>
          <p:cNvSpPr/>
          <p:nvPr/>
        </p:nvSpPr>
        <p:spPr>
          <a:xfrm>
            <a:off x="571500" y="1968500"/>
            <a:ext cx="5073394" cy="133"/>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0" name="Image"/>
          <p:cNvSpPr>
            <a:spLocks noGrp="1"/>
          </p:cNvSpPr>
          <p:nvPr>
            <p:ph type="pic" idx="13"/>
          </p:nvPr>
        </p:nvSpPr>
        <p:spPr>
          <a:xfrm>
            <a:off x="6502400" y="0"/>
            <a:ext cx="6502400" cy="9753600"/>
          </a:xfrm>
          <a:prstGeom prst="rect">
            <a:avLst/>
          </a:prstGeom>
        </p:spPr>
        <p:txBody>
          <a:bodyPr lIns="91439" tIns="45719" rIns="91439" bIns="45719">
            <a:noAutofit/>
          </a:bodyPr>
          <a:lstStyle/>
          <a:p>
            <a:endParaRPr/>
          </a:p>
        </p:txBody>
      </p:sp>
      <p:sp>
        <p:nvSpPr>
          <p:cNvPr id="71" name="Title Text"/>
          <p:cNvSpPr txBox="1">
            <a:spLocks noGrp="1"/>
          </p:cNvSpPr>
          <p:nvPr>
            <p:ph type="title"/>
          </p:nvPr>
        </p:nvSpPr>
        <p:spPr>
          <a:xfrm>
            <a:off x="571500" y="330200"/>
            <a:ext cx="5080000" cy="1397000"/>
          </a:xfrm>
          <a:prstGeom prst="rect">
            <a:avLst/>
          </a:prstGeom>
        </p:spPr>
        <p:txBody>
          <a:bodyPr/>
          <a:lstStyle/>
          <a:p>
            <a:r>
              <a:t>Title Text</a:t>
            </a:r>
          </a:p>
        </p:txBody>
      </p:sp>
      <p:sp>
        <p:nvSpPr>
          <p:cNvPr id="72" name="Body Level One…"/>
          <p:cNvSpPr txBox="1">
            <a:spLocks noGrp="1"/>
          </p:cNvSpPr>
          <p:nvPr>
            <p:ph type="body" sz="half" idx="1"/>
          </p:nvPr>
        </p:nvSpPr>
        <p:spPr>
          <a:xfrm>
            <a:off x="571500" y="2222500"/>
            <a:ext cx="5080000" cy="6667500"/>
          </a:xfrm>
          <a:prstGeom prst="rect">
            <a:avLst/>
          </a:prstGeom>
        </p:spPr>
        <p:txBody>
          <a:bodyPr/>
          <a:lstStyle>
            <a:lvl1pPr marL="330200" indent="-330200">
              <a:spcBef>
                <a:spcPts val="3000"/>
              </a:spcBef>
              <a:defRPr sz="2600">
                <a:latin typeface="Helvetica Neue"/>
                <a:ea typeface="Helvetica Neue"/>
                <a:cs typeface="Helvetica Neue"/>
                <a:sym typeface="Helvetica Neue"/>
              </a:defRPr>
            </a:lvl1pPr>
            <a:lvl2pPr marL="660400" indent="-330200">
              <a:spcBef>
                <a:spcPts val="3000"/>
              </a:spcBef>
              <a:defRPr sz="2600">
                <a:latin typeface="Helvetica Neue"/>
                <a:ea typeface="Helvetica Neue"/>
                <a:cs typeface="Helvetica Neue"/>
                <a:sym typeface="Helvetica Neue"/>
              </a:defRPr>
            </a:lvl2pPr>
            <a:lvl3pPr marL="990600" indent="-330200">
              <a:spcBef>
                <a:spcPts val="3000"/>
              </a:spcBef>
              <a:defRPr sz="2600">
                <a:latin typeface="Helvetica Neue"/>
                <a:ea typeface="Helvetica Neue"/>
                <a:cs typeface="Helvetica Neue"/>
                <a:sym typeface="Helvetica Neue"/>
              </a:defRPr>
            </a:lvl3pPr>
            <a:lvl4pPr marL="1320800" indent="-330200">
              <a:spcBef>
                <a:spcPts val="3000"/>
              </a:spcBef>
              <a:defRPr sz="2600">
                <a:latin typeface="Helvetica Neue"/>
                <a:ea typeface="Helvetica Neue"/>
                <a:cs typeface="Helvetica Neue"/>
                <a:sym typeface="Helvetica Neue"/>
              </a:defRPr>
            </a:lvl4pPr>
            <a:lvl5pPr marL="1651000" indent="-330200">
              <a:spcBef>
                <a:spcPts val="3000"/>
              </a:spcBef>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xfrm>
            <a:off x="510743" y="9199778"/>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0" name="Body Level One…"/>
          <p:cNvSpPr txBox="1">
            <a:spLocks noGrp="1"/>
          </p:cNvSpPr>
          <p:nvPr>
            <p:ph type="body" idx="1"/>
          </p:nvPr>
        </p:nvSpPr>
        <p:spPr>
          <a:xfrm>
            <a:off x="889000" y="889000"/>
            <a:ext cx="11214100" cy="7962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88" name="Line"/>
          <p:cNvSpPr/>
          <p:nvPr/>
        </p:nvSpPr>
        <p:spPr>
          <a:xfrm flipH="1">
            <a:off x="9055098" y="508000"/>
            <a:ext cx="128" cy="7975631"/>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9" name="Line"/>
          <p:cNvSpPr/>
          <p:nvPr/>
        </p:nvSpPr>
        <p:spPr>
          <a:xfrm>
            <a:off x="9055096" y="4464050"/>
            <a:ext cx="3448503" cy="5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0" name="Image"/>
          <p:cNvSpPr>
            <a:spLocks noGrp="1"/>
          </p:cNvSpPr>
          <p:nvPr>
            <p:ph type="pic" sz="quarter" idx="13"/>
          </p:nvPr>
        </p:nvSpPr>
        <p:spPr>
          <a:xfrm>
            <a:off x="9220200" y="4622800"/>
            <a:ext cx="3276600" cy="3860800"/>
          </a:xfrm>
          <a:prstGeom prst="rect">
            <a:avLst/>
          </a:prstGeom>
        </p:spPr>
        <p:txBody>
          <a:bodyPr lIns="91439" tIns="45719" rIns="91439" bIns="45719">
            <a:noAutofit/>
          </a:bodyPr>
          <a:lstStyle/>
          <a:p>
            <a:endParaRPr/>
          </a:p>
        </p:txBody>
      </p:sp>
      <p:sp>
        <p:nvSpPr>
          <p:cNvPr id="91" name="Image"/>
          <p:cNvSpPr>
            <a:spLocks noGrp="1"/>
          </p:cNvSpPr>
          <p:nvPr>
            <p:ph type="pic" sz="quarter" idx="14"/>
          </p:nvPr>
        </p:nvSpPr>
        <p:spPr>
          <a:xfrm>
            <a:off x="9220200" y="508000"/>
            <a:ext cx="3276600" cy="3797300"/>
          </a:xfrm>
          <a:prstGeom prst="rect">
            <a:avLst/>
          </a:prstGeom>
        </p:spPr>
        <p:txBody>
          <a:bodyPr lIns="91439" tIns="45719" rIns="91439" bIns="45719">
            <a:noAutofit/>
          </a:bodyPr>
          <a:lstStyle/>
          <a:p>
            <a:endParaRPr/>
          </a:p>
        </p:txBody>
      </p:sp>
      <p:sp>
        <p:nvSpPr>
          <p:cNvPr id="92" name="Image"/>
          <p:cNvSpPr>
            <a:spLocks noGrp="1"/>
          </p:cNvSpPr>
          <p:nvPr>
            <p:ph type="pic" idx="15"/>
          </p:nvPr>
        </p:nvSpPr>
        <p:spPr>
          <a:xfrm>
            <a:off x="520700" y="508000"/>
            <a:ext cx="8369300" cy="7975600"/>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520700" y="8661400"/>
            <a:ext cx="8369300" cy="9398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0">
              <a:spcBef>
                <a:spcPts val="0"/>
              </a:spcBef>
              <a:buSzTx/>
              <a:buFontTx/>
              <a:buNone/>
              <a:defRPr sz="2600">
                <a:latin typeface="Helvetica Neue"/>
                <a:ea typeface="Helvetica Neue"/>
                <a:cs typeface="Helvetica Neue"/>
                <a:sym typeface="Helvetica Neue"/>
              </a:defRPr>
            </a:lvl2pPr>
            <a:lvl3pPr marL="0" indent="0">
              <a:spcBef>
                <a:spcPts val="0"/>
              </a:spcBef>
              <a:buSzTx/>
              <a:buFontTx/>
              <a:buNone/>
              <a:defRPr sz="2600">
                <a:latin typeface="Helvetica Neue"/>
                <a:ea typeface="Helvetica Neue"/>
                <a:cs typeface="Helvetica Neue"/>
                <a:sym typeface="Helvetica Neue"/>
              </a:defRPr>
            </a:lvl3pPr>
            <a:lvl4pPr marL="0" indent="0">
              <a:spcBef>
                <a:spcPts val="0"/>
              </a:spcBef>
              <a:buSzTx/>
              <a:buFontTx/>
              <a:buNone/>
              <a:defRPr sz="2600">
                <a:latin typeface="Helvetica Neue"/>
                <a:ea typeface="Helvetica Neue"/>
                <a:cs typeface="Helvetica Neue"/>
                <a:sym typeface="Helvetica Neue"/>
              </a:defRPr>
            </a:lvl4pPr>
            <a:lvl5pPr marL="0" indent="0">
              <a:spcBef>
                <a:spcPts val="0"/>
              </a:spcBef>
              <a:buSzTx/>
              <a:buFontTx/>
              <a:buNone/>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 name="Title Text"/>
          <p:cNvSpPr txBox="1">
            <a:spLocks noGrp="1"/>
          </p:cNvSpPr>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Title Text</a:t>
            </a:r>
          </a:p>
        </p:txBody>
      </p:sp>
      <p:sp>
        <p:nvSpPr>
          <p:cNvPr id="4" name="Slide Number"/>
          <p:cNvSpPr txBox="1">
            <a:spLocks noGrp="1"/>
          </p:cNvSpPr>
          <p:nvPr>
            <p:ph type="sldNum" sz="quarter" idx="2"/>
          </p:nvPr>
        </p:nvSpPr>
        <p:spPr>
          <a:xfrm>
            <a:off x="12268199" y="9199778"/>
            <a:ext cx="312015" cy="299822"/>
          </a:xfrm>
          <a:prstGeom prst="rect">
            <a:avLst/>
          </a:prstGeom>
          <a:ln w="12700">
            <a:miter lim="400000"/>
          </a:ln>
        </p:spPr>
        <p:txBody>
          <a:bodyPr wrap="none" lIns="50800" tIns="50800" rIns="50800" bIns="50800" anchor="b">
            <a:spAutoFit/>
          </a:bodyPr>
          <a:lstStyle>
            <a:lvl1pPr algn="r">
              <a:defRPr sz="1400">
                <a:latin typeface="Helvetica Neue"/>
                <a:ea typeface="Helvetica Neue"/>
                <a:cs typeface="Helvetica Neue"/>
                <a:sym typeface="Helvetica Neue"/>
              </a:defRPr>
            </a:lvl1pPr>
          </a:lstStyle>
          <a:p>
            <a:fld id="{86CB4B4D-7CA3-9044-876B-883B54F8677D}" type="slidenum">
              <a:t>‹#›</a:t>
            </a:fld>
            <a:endParaRPr/>
          </a:p>
        </p:txBody>
      </p:sp>
      <p:sp>
        <p:nvSpPr>
          <p:cNvPr id="5" name="Body Level One…"/>
          <p:cNvSpPr txBox="1">
            <a:spLocks noGrp="1"/>
          </p:cNvSpPr>
          <p:nvPr>
            <p:ph type="body" idx="1"/>
          </p:nvPr>
        </p:nvSpPr>
        <p:spPr>
          <a:xfrm>
            <a:off x="571500" y="2222500"/>
            <a:ext cx="11861800" cy="6667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1pPr>
      <a:lvl2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2pPr>
      <a:lvl3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3pPr>
      <a:lvl4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4pPr>
      <a:lvl5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5pPr>
      <a:lvl6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6pPr>
      <a:lvl7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7pPr>
      <a:lvl8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8pPr>
      <a:lvl9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9pPr>
    </p:titleStyle>
    <p:bodyStyle>
      <a:lvl1pPr marL="4572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1pPr>
      <a:lvl2pPr marL="9144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2pPr>
      <a:lvl3pPr marL="13716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3pPr>
      <a:lvl4pPr marL="18288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4pPr>
      <a:lvl5pPr marL="22860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5pPr>
      <a:lvl6pPr marL="27432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6pPr>
      <a:lvl7pPr marL="32004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7pPr>
      <a:lvl8pPr marL="36576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8pPr>
      <a:lvl9pPr marL="41148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9pPr>
    </p:bodyStyle>
    <p:otherStyle>
      <a:lvl1pPr marL="0" marR="0" indent="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p:cNvSpPr/>
          <p:nvPr/>
        </p:nvSpPr>
        <p:spPr>
          <a:xfrm>
            <a:off x="0" y="7289105"/>
            <a:ext cx="13447911" cy="2578795"/>
          </a:xfrm>
          <a:prstGeom prst="rect">
            <a:avLst/>
          </a:prstGeom>
          <a:solidFill>
            <a:schemeClr val="accent4">
              <a:hueOff val="298293"/>
              <a:satOff val="11596"/>
              <a:lumOff val="17655"/>
            </a:schemeClr>
          </a:solidFill>
          <a:ln w="12700">
            <a:miter lim="400000"/>
          </a:ln>
        </p:spPr>
        <p:txBody>
          <a:bodyPr lIns="50800" tIns="50800" rIns="50800" bIns="50800" anchor="ctr"/>
          <a:lstStyle/>
          <a:p>
            <a:pPr>
              <a:defRPr>
                <a:solidFill>
                  <a:srgbClr val="FFFFFF"/>
                </a:solidFill>
              </a:defRPr>
            </a:pPr>
            <a:endParaRPr/>
          </a:p>
        </p:txBody>
      </p:sp>
      <p:sp>
        <p:nvSpPr>
          <p:cNvPr id="128" name="Healthcare Assistant | G.Yogeshwar &amp; M Sneha"/>
          <p:cNvSpPr txBox="1">
            <a:spLocks noGrp="1"/>
          </p:cNvSpPr>
          <p:nvPr>
            <p:ph type="ctrTitle"/>
          </p:nvPr>
        </p:nvSpPr>
        <p:spPr>
          <a:xfrm>
            <a:off x="571500" y="8092678"/>
            <a:ext cx="11861800" cy="746522"/>
          </a:xfrm>
          <a:prstGeom prst="rect">
            <a:avLst/>
          </a:prstGeom>
        </p:spPr>
        <p:txBody>
          <a:bodyPr/>
          <a:lstStyle>
            <a:lvl1pPr algn="ctr" defTabSz="519937">
              <a:defRPr sz="3738">
                <a:latin typeface="Avenir Next"/>
                <a:ea typeface="Avenir Next"/>
                <a:cs typeface="Avenir Next"/>
                <a:sym typeface="Avenir Next"/>
              </a:defRPr>
            </a:lvl1pPr>
          </a:lstStyle>
          <a:p>
            <a:r>
              <a:t>Healthcare Assistant | G.Yogeshwar &amp; M Sneha</a:t>
            </a:r>
          </a:p>
        </p:txBody>
      </p:sp>
      <p:sp>
        <p:nvSpPr>
          <p:cNvPr id="129" name="Slide Number"/>
          <p:cNvSpPr txBox="1">
            <a:spLocks noGrp="1"/>
          </p:cNvSpPr>
          <p:nvPr>
            <p:ph type="sldNum" sz="quarter" idx="2"/>
          </p:nvPr>
        </p:nvSpPr>
        <p:spPr>
          <a:xfrm>
            <a:off x="12367056" y="9199778"/>
            <a:ext cx="213158" cy="2998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pic>
        <p:nvPicPr>
          <p:cNvPr id="130" name="Image" descr="Image"/>
          <p:cNvPicPr>
            <a:picLocks noChangeAspect="1"/>
          </p:cNvPicPr>
          <p:nvPr/>
        </p:nvPicPr>
        <p:blipFill>
          <a:blip r:embed="rId2"/>
          <a:stretch>
            <a:fillRect/>
          </a:stretch>
        </p:blipFill>
        <p:spPr>
          <a:xfrm>
            <a:off x="2875" y="-1333191"/>
            <a:ext cx="12999050" cy="8670367"/>
          </a:xfrm>
          <a:prstGeom prst="rect">
            <a:avLst/>
          </a:prstGeom>
          <a:ln w="12700">
            <a:miter lim="400000"/>
          </a:ln>
        </p:spPr>
      </p:pic>
      <p:sp>
        <p:nvSpPr>
          <p:cNvPr id="131" name="Review - II"/>
          <p:cNvSpPr txBox="1"/>
          <p:nvPr/>
        </p:nvSpPr>
        <p:spPr>
          <a:xfrm>
            <a:off x="1372453" y="8644018"/>
            <a:ext cx="11861801" cy="746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algn="l">
              <a:defRPr sz="3000" b="1">
                <a:latin typeface="Avenir Next"/>
                <a:ea typeface="Avenir Next"/>
                <a:cs typeface="Avenir Next"/>
                <a:sym typeface="Avenir Next"/>
              </a:defRPr>
            </a:lvl1pPr>
          </a:lstStyle>
          <a:p>
            <a:r>
              <a:t>Review - II</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p:cNvSpPr/>
          <p:nvPr/>
        </p:nvSpPr>
        <p:spPr>
          <a:xfrm>
            <a:off x="0" y="-12700"/>
            <a:ext cx="13447911" cy="2082800"/>
          </a:xfrm>
          <a:prstGeom prst="rect">
            <a:avLst/>
          </a:prstGeom>
          <a:solidFill>
            <a:schemeClr val="accent3">
              <a:hueOff val="64570"/>
              <a:satOff val="16327"/>
              <a:lumOff val="16686"/>
            </a:schemeClr>
          </a:solidFill>
          <a:ln w="12700">
            <a:miter lim="400000"/>
          </a:ln>
        </p:spPr>
        <p:txBody>
          <a:bodyPr lIns="50800" tIns="50800" rIns="50800" bIns="50800" anchor="ctr"/>
          <a:lstStyle/>
          <a:p>
            <a:pPr>
              <a:defRPr>
                <a:solidFill>
                  <a:srgbClr val="FFFFFF"/>
                </a:solidFill>
              </a:defRPr>
            </a:pPr>
            <a:endParaRPr/>
          </a:p>
        </p:txBody>
      </p:sp>
      <p:sp>
        <p:nvSpPr>
          <p:cNvPr id="206" name="Positivity Bank"/>
          <p:cNvSpPr txBox="1">
            <a:spLocks noGrp="1"/>
          </p:cNvSpPr>
          <p:nvPr>
            <p:ph type="title"/>
          </p:nvPr>
        </p:nvSpPr>
        <p:spPr>
          <a:prstGeom prst="rect">
            <a:avLst/>
          </a:prstGeom>
        </p:spPr>
        <p:txBody>
          <a:bodyPr/>
          <a:lstStyle>
            <a:lvl1pPr>
              <a:defRPr b="1">
                <a:latin typeface="Helvetica Neue"/>
                <a:ea typeface="Helvetica Neue"/>
                <a:cs typeface="Helvetica Neue"/>
                <a:sym typeface="Helvetica Neue"/>
              </a:defRPr>
            </a:lvl1pPr>
          </a:lstStyle>
          <a:p>
            <a:r>
              <a:t>Positivity Bank</a:t>
            </a:r>
          </a:p>
        </p:txBody>
      </p:sp>
      <p:sp>
        <p:nvSpPr>
          <p:cNvPr id="207" name="Everyone has a motivating factor that pushes people’s life. We have included a functionality named positivity bank, which helps in improving the will power and the positivity of the user.…"/>
          <p:cNvSpPr txBox="1">
            <a:spLocks noGrp="1"/>
          </p:cNvSpPr>
          <p:nvPr>
            <p:ph type="body" sz="half" idx="1"/>
          </p:nvPr>
        </p:nvSpPr>
        <p:spPr>
          <a:xfrm>
            <a:off x="402008" y="3250396"/>
            <a:ext cx="6216998" cy="4502994"/>
          </a:xfrm>
          <a:prstGeom prst="rect">
            <a:avLst/>
          </a:prstGeom>
        </p:spPr>
        <p:txBody>
          <a:bodyPr/>
          <a:lstStyle/>
          <a:p>
            <a:pPr marL="0" indent="0" defTabSz="457200">
              <a:spcBef>
                <a:spcPts val="0"/>
              </a:spcBef>
              <a:buSzTx/>
              <a:buFontTx/>
              <a:buNone/>
              <a:defRPr sz="2000">
                <a:solidFill>
                  <a:srgbClr val="0E101A"/>
                </a:solidFill>
                <a:latin typeface="Arial"/>
                <a:ea typeface="Arial"/>
                <a:cs typeface="Arial"/>
                <a:sym typeface="Arial"/>
              </a:defRPr>
            </a:pPr>
            <a:r>
              <a:t>Everyone has a motivating factor that pushes people’s life. We have included a functionality named positivity bank, which helps in improving the will power and the positivity of the user.</a:t>
            </a:r>
          </a:p>
          <a:p>
            <a:pPr marL="0" indent="0" defTabSz="457200">
              <a:spcBef>
                <a:spcPts val="0"/>
              </a:spcBef>
              <a:buSzTx/>
              <a:buFontTx/>
              <a:buNone/>
              <a:defRPr sz="2000">
                <a:solidFill>
                  <a:srgbClr val="0E101A"/>
                </a:solidFill>
                <a:latin typeface="Arial"/>
                <a:ea typeface="Arial"/>
                <a:cs typeface="Arial"/>
                <a:sym typeface="Arial"/>
              </a:defRPr>
            </a:pPr>
            <a:endParaRPr/>
          </a:p>
          <a:p>
            <a:pPr marL="0" indent="0" defTabSz="457200">
              <a:spcBef>
                <a:spcPts val="0"/>
              </a:spcBef>
              <a:buSzTx/>
              <a:buFontTx/>
              <a:buNone/>
              <a:defRPr sz="2000">
                <a:solidFill>
                  <a:srgbClr val="0E101A"/>
                </a:solidFill>
                <a:latin typeface="Arial"/>
                <a:ea typeface="Arial"/>
                <a:cs typeface="Arial"/>
                <a:sym typeface="Arial"/>
              </a:defRPr>
            </a:pPr>
            <a:r>
              <a:t>The current / existing feeling of the user is gained via a pop-up. Based on the user’s input, The user is asked to write a short paragraph, saved as a journal. Appropriate articles and wordings are received from the application to create a positive vibe.</a:t>
            </a:r>
          </a:p>
          <a:p>
            <a:pPr marL="0" indent="0" defTabSz="457200">
              <a:spcBef>
                <a:spcPts val="0"/>
              </a:spcBef>
              <a:buSzTx/>
              <a:buFontTx/>
              <a:buNone/>
              <a:defRPr sz="2000">
                <a:solidFill>
                  <a:srgbClr val="0E101A"/>
                </a:solidFill>
                <a:latin typeface="Arial"/>
                <a:ea typeface="Arial"/>
                <a:cs typeface="Arial"/>
                <a:sym typeface="Arial"/>
              </a:defRPr>
            </a:pPr>
            <a:endParaRPr/>
          </a:p>
          <a:p>
            <a:pPr marL="0" indent="0" defTabSz="457200">
              <a:spcBef>
                <a:spcPts val="0"/>
              </a:spcBef>
              <a:buSzTx/>
              <a:buFontTx/>
              <a:buNone/>
              <a:defRPr sz="2000">
                <a:solidFill>
                  <a:srgbClr val="0E101A"/>
                </a:solidFill>
                <a:latin typeface="Arial"/>
                <a:ea typeface="Arial"/>
                <a:cs typeface="Arial"/>
                <a:sym typeface="Arial"/>
              </a:defRPr>
            </a:pPr>
            <a:r>
              <a:t>Every time when the user enters the bootpage, A random article is displayed to motivate the mental wellbeing of the user.</a:t>
            </a:r>
          </a:p>
        </p:txBody>
      </p:sp>
      <p:sp>
        <p:nvSpPr>
          <p:cNvPr id="208" name="Rectangle"/>
          <p:cNvSpPr/>
          <p:nvPr/>
        </p:nvSpPr>
        <p:spPr>
          <a:xfrm>
            <a:off x="0" y="9028807"/>
            <a:ext cx="13447911" cy="839093"/>
          </a:xfrm>
          <a:prstGeom prst="rect">
            <a:avLst/>
          </a:prstGeom>
          <a:solidFill>
            <a:schemeClr val="accent3">
              <a:hueOff val="64570"/>
              <a:satOff val="16327"/>
              <a:lumOff val="16686"/>
            </a:schemeClr>
          </a:solidFill>
          <a:ln w="12700">
            <a:miter lim="400000"/>
          </a:ln>
        </p:spPr>
        <p:txBody>
          <a:bodyPr lIns="50800" tIns="50800" rIns="50800" bIns="50800" anchor="ctr"/>
          <a:lstStyle/>
          <a:p>
            <a:pPr>
              <a:defRPr>
                <a:solidFill>
                  <a:srgbClr val="FFFFFF"/>
                </a:solidFill>
              </a:defRPr>
            </a:pPr>
            <a:endParaRPr/>
          </a:p>
        </p:txBody>
      </p:sp>
      <p:sp>
        <p:nvSpPr>
          <p:cNvPr id="209" name="Rectangle"/>
          <p:cNvSpPr/>
          <p:nvPr/>
        </p:nvSpPr>
        <p:spPr>
          <a:xfrm>
            <a:off x="0" y="9028807"/>
            <a:ext cx="13447911" cy="839093"/>
          </a:xfrm>
          <a:prstGeom prst="rect">
            <a:avLst/>
          </a:prstGeom>
          <a:solidFill>
            <a:schemeClr val="accent5">
              <a:hueOff val="406571"/>
              <a:satOff val="3016"/>
              <a:lumOff val="8824"/>
            </a:schemeClr>
          </a:solidFill>
          <a:ln w="12700">
            <a:miter lim="400000"/>
          </a:ln>
        </p:spPr>
        <p:txBody>
          <a:bodyPr lIns="50800" tIns="50800" rIns="50800" bIns="50800" anchor="ctr"/>
          <a:lstStyle/>
          <a:p>
            <a:pPr>
              <a:defRPr>
                <a:solidFill>
                  <a:schemeClr val="accent5"/>
                </a:solidFill>
              </a:defRPr>
            </a:pPr>
            <a:endParaRPr/>
          </a:p>
        </p:txBody>
      </p:sp>
      <p:sp>
        <p:nvSpPr>
          <p:cNvPr id="21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211" name="👨🏼⚕️"/>
          <p:cNvSpPr txBox="1"/>
          <p:nvPr/>
        </p:nvSpPr>
        <p:spPr>
          <a:xfrm>
            <a:off x="298450" y="9000438"/>
            <a:ext cx="571501" cy="69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pic>
        <p:nvPicPr>
          <p:cNvPr id="212" name="Start-5.png" descr="Start-5.png"/>
          <p:cNvPicPr>
            <a:picLocks noChangeAspect="1"/>
          </p:cNvPicPr>
          <p:nvPr/>
        </p:nvPicPr>
        <p:blipFill>
          <a:blip r:embed="rId2"/>
          <a:stretch>
            <a:fillRect/>
          </a:stretch>
        </p:blipFill>
        <p:spPr>
          <a:xfrm>
            <a:off x="6745609" y="2571324"/>
            <a:ext cx="5784331" cy="578433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p:cNvSpPr/>
          <p:nvPr/>
        </p:nvSpPr>
        <p:spPr>
          <a:xfrm>
            <a:off x="0" y="-12700"/>
            <a:ext cx="13447911" cy="2082800"/>
          </a:xfrm>
          <a:prstGeom prst="rect">
            <a:avLst/>
          </a:prstGeom>
          <a:solidFill>
            <a:schemeClr val="accent3">
              <a:hueOff val="64570"/>
              <a:satOff val="16327"/>
              <a:lumOff val="16686"/>
            </a:schemeClr>
          </a:solidFill>
          <a:ln w="12700">
            <a:miter lim="400000"/>
          </a:ln>
        </p:spPr>
        <p:txBody>
          <a:bodyPr lIns="50800" tIns="50800" rIns="50800" bIns="50800" anchor="ctr"/>
          <a:lstStyle/>
          <a:p>
            <a:pPr>
              <a:defRPr>
                <a:solidFill>
                  <a:srgbClr val="FFFFFF"/>
                </a:solidFill>
              </a:defRPr>
            </a:pPr>
            <a:endParaRPr/>
          </a:p>
        </p:txBody>
      </p:sp>
      <p:sp>
        <p:nvSpPr>
          <p:cNvPr id="215" name="Get to Know yourself"/>
          <p:cNvSpPr txBox="1">
            <a:spLocks noGrp="1"/>
          </p:cNvSpPr>
          <p:nvPr>
            <p:ph type="title"/>
          </p:nvPr>
        </p:nvSpPr>
        <p:spPr>
          <a:xfrm>
            <a:off x="355600" y="358568"/>
            <a:ext cx="11861800" cy="1397001"/>
          </a:xfrm>
          <a:prstGeom prst="rect">
            <a:avLst/>
          </a:prstGeom>
        </p:spPr>
        <p:txBody>
          <a:bodyPr/>
          <a:lstStyle>
            <a:lvl1pPr>
              <a:defRPr b="1">
                <a:latin typeface="Helvetica Neue"/>
                <a:ea typeface="Helvetica Neue"/>
                <a:cs typeface="Helvetica Neue"/>
                <a:sym typeface="Helvetica Neue"/>
              </a:defRPr>
            </a:lvl1pPr>
          </a:lstStyle>
          <a:p>
            <a:r>
              <a:t>Get to Know yourself</a:t>
            </a:r>
          </a:p>
        </p:txBody>
      </p:sp>
      <p:sp>
        <p:nvSpPr>
          <p:cNvPr id="216" name="Once the take a test is completed, the user is directed to the ‘ Get to know yourself ‘ module. This module has all the user reports based on their input and preferences. This module has the following divisions…"/>
          <p:cNvSpPr txBox="1">
            <a:spLocks noGrp="1"/>
          </p:cNvSpPr>
          <p:nvPr>
            <p:ph type="body" sz="half" idx="1"/>
          </p:nvPr>
        </p:nvSpPr>
        <p:spPr>
          <a:xfrm>
            <a:off x="329976" y="2986806"/>
            <a:ext cx="6216218" cy="5607188"/>
          </a:xfrm>
          <a:prstGeom prst="rect">
            <a:avLst/>
          </a:prstGeom>
        </p:spPr>
        <p:txBody>
          <a:bodyPr/>
          <a:lstStyle/>
          <a:p>
            <a:pPr marL="0" indent="0" defTabSz="457200">
              <a:spcBef>
                <a:spcPts val="0"/>
              </a:spcBef>
              <a:buSzTx/>
              <a:buFontTx/>
              <a:buNone/>
              <a:defRPr sz="2000">
                <a:solidFill>
                  <a:srgbClr val="0E101A"/>
                </a:solidFill>
                <a:latin typeface="Arial"/>
                <a:ea typeface="Arial"/>
                <a:cs typeface="Arial"/>
                <a:sym typeface="Arial"/>
              </a:defRPr>
            </a:pPr>
            <a:r>
              <a:t>Once the take a test is completed, the user is directed to the ‘ Get to know yourself ‘ module. This module has all the user reports based on their input and preferences. This module has the following divisions</a:t>
            </a:r>
          </a:p>
          <a:p>
            <a:pPr marL="0" indent="0" defTabSz="457200">
              <a:spcBef>
                <a:spcPts val="0"/>
              </a:spcBef>
              <a:buSzTx/>
              <a:buFontTx/>
              <a:buNone/>
              <a:defRPr sz="2000">
                <a:solidFill>
                  <a:srgbClr val="0E101A"/>
                </a:solidFill>
                <a:latin typeface="Arial"/>
                <a:ea typeface="Arial"/>
                <a:cs typeface="Arial"/>
                <a:sym typeface="Arial"/>
              </a:defRPr>
            </a:pPr>
            <a:endParaRPr/>
          </a:p>
          <a:p>
            <a:pPr marL="0" indent="0" defTabSz="457200">
              <a:spcBef>
                <a:spcPts val="0"/>
              </a:spcBef>
              <a:buSzTx/>
              <a:buFontTx/>
              <a:buNone/>
              <a:defRPr sz="2000" b="1">
                <a:solidFill>
                  <a:srgbClr val="0E101A"/>
                </a:solidFill>
                <a:latin typeface="Arial"/>
                <a:ea typeface="Arial"/>
                <a:cs typeface="Arial"/>
                <a:sym typeface="Arial"/>
              </a:defRPr>
            </a:pPr>
            <a:r>
              <a:t>Results</a:t>
            </a:r>
          </a:p>
          <a:p>
            <a:pPr marL="0" indent="0" defTabSz="457200">
              <a:spcBef>
                <a:spcPts val="0"/>
              </a:spcBef>
              <a:buSzTx/>
              <a:buFontTx/>
              <a:buNone/>
              <a:defRPr sz="2000" b="1">
                <a:solidFill>
                  <a:srgbClr val="0E101A"/>
                </a:solidFill>
                <a:latin typeface="Arial"/>
                <a:ea typeface="Arial"/>
                <a:cs typeface="Arial"/>
                <a:sym typeface="Arial"/>
              </a:defRPr>
            </a:pPr>
            <a:r>
              <a:t>Suggestions </a:t>
            </a:r>
          </a:p>
          <a:p>
            <a:pPr marL="0" indent="0" defTabSz="457200">
              <a:spcBef>
                <a:spcPts val="0"/>
              </a:spcBef>
              <a:buSzTx/>
              <a:buFontTx/>
              <a:buNone/>
              <a:defRPr sz="2000" b="1">
                <a:solidFill>
                  <a:srgbClr val="0E101A"/>
                </a:solidFill>
                <a:latin typeface="Arial"/>
                <a:ea typeface="Arial"/>
                <a:cs typeface="Arial"/>
                <a:sym typeface="Arial"/>
              </a:defRPr>
            </a:pPr>
            <a:r>
              <a:t>Severity</a:t>
            </a:r>
          </a:p>
          <a:p>
            <a:pPr marL="0" indent="0" defTabSz="457200">
              <a:spcBef>
                <a:spcPts val="0"/>
              </a:spcBef>
              <a:buSzTx/>
              <a:buFontTx/>
              <a:buNone/>
              <a:defRPr sz="2000" b="1">
                <a:solidFill>
                  <a:srgbClr val="0E101A"/>
                </a:solidFill>
                <a:latin typeface="Arial"/>
                <a:ea typeface="Arial"/>
                <a:cs typeface="Arial"/>
                <a:sym typeface="Arial"/>
              </a:defRPr>
            </a:pPr>
            <a:r>
              <a:t>Precautions </a:t>
            </a:r>
          </a:p>
          <a:p>
            <a:pPr marL="0" indent="0" defTabSz="457200">
              <a:spcBef>
                <a:spcPts val="0"/>
              </a:spcBef>
              <a:buSzTx/>
              <a:buFontTx/>
              <a:buNone/>
              <a:defRPr sz="2000" b="1">
                <a:solidFill>
                  <a:srgbClr val="0E101A"/>
                </a:solidFill>
                <a:latin typeface="Arial"/>
                <a:ea typeface="Arial"/>
                <a:cs typeface="Arial"/>
                <a:sym typeface="Arial"/>
              </a:defRPr>
            </a:pPr>
            <a:endParaRPr/>
          </a:p>
          <a:p>
            <a:pPr marL="0" indent="0" defTabSz="457200">
              <a:spcBef>
                <a:spcPts val="0"/>
              </a:spcBef>
              <a:buSzTx/>
              <a:buFontTx/>
              <a:buNone/>
              <a:defRPr sz="2000">
                <a:solidFill>
                  <a:srgbClr val="0E101A"/>
                </a:solidFill>
                <a:latin typeface="Arial"/>
                <a:ea typeface="Arial"/>
                <a:cs typeface="Arial"/>
                <a:sym typeface="Arial"/>
              </a:defRPr>
            </a:pPr>
            <a:r>
              <a:t>Every sub-module is indicated via colours to denote the severity of the particular health condition. Green indicates normal, Orange with moderate and red to severe. These colours help in easy identification of the severity for the patient. This also helps in visual enhancement and the user experience of the application</a:t>
            </a:r>
          </a:p>
        </p:txBody>
      </p:sp>
      <p:sp>
        <p:nvSpPr>
          <p:cNvPr id="217" name="Rectangle"/>
          <p:cNvSpPr/>
          <p:nvPr/>
        </p:nvSpPr>
        <p:spPr>
          <a:xfrm>
            <a:off x="0" y="9028807"/>
            <a:ext cx="13447911" cy="839093"/>
          </a:xfrm>
          <a:prstGeom prst="rect">
            <a:avLst/>
          </a:prstGeom>
          <a:solidFill>
            <a:schemeClr val="accent3">
              <a:hueOff val="64570"/>
              <a:satOff val="16327"/>
              <a:lumOff val="16686"/>
            </a:schemeClr>
          </a:solidFill>
          <a:ln w="12700">
            <a:miter lim="400000"/>
          </a:ln>
        </p:spPr>
        <p:txBody>
          <a:bodyPr lIns="50800" tIns="50800" rIns="50800" bIns="50800" anchor="ctr"/>
          <a:lstStyle/>
          <a:p>
            <a:pPr>
              <a:defRPr>
                <a:solidFill>
                  <a:srgbClr val="FFFFFF"/>
                </a:solidFill>
              </a:defRPr>
            </a:pPr>
            <a:endParaRPr/>
          </a:p>
        </p:txBody>
      </p:sp>
      <p:sp>
        <p:nvSpPr>
          <p:cNvPr id="218" name="Rectangle"/>
          <p:cNvSpPr/>
          <p:nvPr/>
        </p:nvSpPr>
        <p:spPr>
          <a:xfrm>
            <a:off x="0" y="9028807"/>
            <a:ext cx="13447911" cy="839093"/>
          </a:xfrm>
          <a:prstGeom prst="rect">
            <a:avLst/>
          </a:prstGeom>
          <a:solidFill>
            <a:schemeClr val="accent5">
              <a:hueOff val="406571"/>
              <a:satOff val="3016"/>
              <a:lumOff val="8824"/>
            </a:schemeClr>
          </a:solidFill>
          <a:ln w="12700">
            <a:miter lim="400000"/>
          </a:ln>
        </p:spPr>
        <p:txBody>
          <a:bodyPr lIns="50800" tIns="50800" rIns="50800" bIns="50800" anchor="ctr"/>
          <a:lstStyle/>
          <a:p>
            <a:pPr>
              <a:defRPr>
                <a:solidFill>
                  <a:schemeClr val="accent5"/>
                </a:solidFill>
              </a:defRPr>
            </a:pPr>
            <a:endParaRPr/>
          </a:p>
        </p:txBody>
      </p:sp>
      <p:sp>
        <p:nvSpPr>
          <p:cNvPr id="21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220" name="👨🏼⚕️"/>
          <p:cNvSpPr txBox="1"/>
          <p:nvPr/>
        </p:nvSpPr>
        <p:spPr>
          <a:xfrm>
            <a:off x="298450" y="9000438"/>
            <a:ext cx="571501" cy="69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pic>
        <p:nvPicPr>
          <p:cNvPr id="221" name="Start-6.png" descr="Start-6.png"/>
          <p:cNvPicPr>
            <a:picLocks noChangeAspect="1"/>
          </p:cNvPicPr>
          <p:nvPr/>
        </p:nvPicPr>
        <p:blipFill>
          <a:blip r:embed="rId2"/>
          <a:srcRect l="28025" r="28025"/>
          <a:stretch>
            <a:fillRect/>
          </a:stretch>
        </p:blipFill>
        <p:spPr>
          <a:xfrm>
            <a:off x="10421057" y="2588530"/>
            <a:ext cx="2284431" cy="5197972"/>
          </a:xfrm>
          <a:prstGeom prst="rect">
            <a:avLst/>
          </a:prstGeom>
          <a:ln w="12700">
            <a:miter lim="400000"/>
          </a:ln>
        </p:spPr>
      </p:pic>
      <p:pic>
        <p:nvPicPr>
          <p:cNvPr id="222" name="SCR-SC 2020-10-12 at 22.45.12.png" descr="SCR-SC 2020-10-12 at 22.45.12.png"/>
          <p:cNvPicPr>
            <a:picLocks noChangeAspect="1"/>
          </p:cNvPicPr>
          <p:nvPr/>
        </p:nvPicPr>
        <p:blipFill>
          <a:blip r:embed="rId3"/>
          <a:stretch>
            <a:fillRect/>
          </a:stretch>
        </p:blipFill>
        <p:spPr>
          <a:xfrm>
            <a:off x="6931521" y="2479147"/>
            <a:ext cx="3142309" cy="5416638"/>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Rectangle"/>
          <p:cNvSpPr/>
          <p:nvPr/>
        </p:nvSpPr>
        <p:spPr>
          <a:xfrm>
            <a:off x="0" y="-12700"/>
            <a:ext cx="13447911" cy="2082800"/>
          </a:xfrm>
          <a:prstGeom prst="rect">
            <a:avLst/>
          </a:prstGeom>
          <a:solidFill>
            <a:schemeClr val="accent3">
              <a:hueOff val="64570"/>
              <a:satOff val="16327"/>
              <a:lumOff val="16686"/>
            </a:schemeClr>
          </a:solidFill>
          <a:ln w="12700">
            <a:miter lim="400000"/>
          </a:ln>
        </p:spPr>
        <p:txBody>
          <a:bodyPr lIns="50800" tIns="50800" rIns="50800" bIns="50800" anchor="ctr"/>
          <a:lstStyle/>
          <a:p>
            <a:pPr>
              <a:defRPr>
                <a:solidFill>
                  <a:srgbClr val="FFFFFF"/>
                </a:solidFill>
              </a:defRPr>
            </a:pPr>
            <a:endParaRPr/>
          </a:p>
        </p:txBody>
      </p:sp>
      <p:sp>
        <p:nvSpPr>
          <p:cNvPr id="225" name="Screenshots of the application"/>
          <p:cNvSpPr txBox="1">
            <a:spLocks noGrp="1"/>
          </p:cNvSpPr>
          <p:nvPr>
            <p:ph type="title"/>
          </p:nvPr>
        </p:nvSpPr>
        <p:spPr>
          <a:prstGeom prst="rect">
            <a:avLst/>
          </a:prstGeom>
        </p:spPr>
        <p:txBody>
          <a:bodyPr/>
          <a:lstStyle>
            <a:lvl1pPr>
              <a:defRPr b="1">
                <a:latin typeface="Helvetica Neue"/>
                <a:ea typeface="Helvetica Neue"/>
                <a:cs typeface="Helvetica Neue"/>
                <a:sym typeface="Helvetica Neue"/>
              </a:defRPr>
            </a:lvl1pPr>
          </a:lstStyle>
          <a:p>
            <a:r>
              <a:t>Screenshots of the application</a:t>
            </a:r>
          </a:p>
        </p:txBody>
      </p:sp>
      <p:sp>
        <p:nvSpPr>
          <p:cNvPr id="226" name="Rectangle"/>
          <p:cNvSpPr/>
          <p:nvPr/>
        </p:nvSpPr>
        <p:spPr>
          <a:xfrm>
            <a:off x="0" y="9028807"/>
            <a:ext cx="13447911" cy="839093"/>
          </a:xfrm>
          <a:prstGeom prst="rect">
            <a:avLst/>
          </a:prstGeom>
          <a:solidFill>
            <a:schemeClr val="accent5">
              <a:hueOff val="406571"/>
              <a:satOff val="3016"/>
              <a:lumOff val="8824"/>
            </a:schemeClr>
          </a:solidFill>
          <a:ln w="12700">
            <a:miter lim="400000"/>
          </a:ln>
        </p:spPr>
        <p:txBody>
          <a:bodyPr lIns="50800" tIns="50800" rIns="50800" bIns="50800" anchor="ctr"/>
          <a:lstStyle/>
          <a:p>
            <a:pPr>
              <a:defRPr>
                <a:solidFill>
                  <a:schemeClr val="accent5"/>
                </a:solidFill>
              </a:defRPr>
            </a:pPr>
            <a:endParaRPr/>
          </a:p>
        </p:txBody>
      </p:sp>
      <p:sp>
        <p:nvSpPr>
          <p:cNvPr id="227" name="Rectangle"/>
          <p:cNvSpPr/>
          <p:nvPr/>
        </p:nvSpPr>
        <p:spPr>
          <a:xfrm>
            <a:off x="127000" y="9155807"/>
            <a:ext cx="13447911" cy="839093"/>
          </a:xfrm>
          <a:prstGeom prst="rect">
            <a:avLst/>
          </a:prstGeom>
          <a:solidFill>
            <a:schemeClr val="accent5">
              <a:hueOff val="406571"/>
              <a:satOff val="3016"/>
              <a:lumOff val="8824"/>
            </a:schemeClr>
          </a:solidFill>
          <a:ln w="12700">
            <a:miter lim="400000"/>
          </a:ln>
        </p:spPr>
        <p:txBody>
          <a:bodyPr lIns="50800" tIns="50800" rIns="50800" bIns="50800" anchor="ctr"/>
          <a:lstStyle/>
          <a:p>
            <a:pPr>
              <a:defRPr>
                <a:solidFill>
                  <a:schemeClr val="accent5"/>
                </a:solidFill>
              </a:defRPr>
            </a:pPr>
            <a:endParaRPr/>
          </a:p>
        </p:txBody>
      </p:sp>
      <p:sp>
        <p:nvSpPr>
          <p:cNvPr id="22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
        <p:nvSpPr>
          <p:cNvPr id="229" name="👨🏼⚕️"/>
          <p:cNvSpPr txBox="1"/>
          <p:nvPr/>
        </p:nvSpPr>
        <p:spPr>
          <a:xfrm>
            <a:off x="298450" y="9000438"/>
            <a:ext cx="571501" cy="69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pic>
        <p:nvPicPr>
          <p:cNvPr id="230" name="SCR-SC 2020-10-12 at 10.57.17.png" descr="SCR-SC 2020-10-12 at 10.57.17.png"/>
          <p:cNvPicPr>
            <a:picLocks noChangeAspect="1"/>
          </p:cNvPicPr>
          <p:nvPr/>
        </p:nvPicPr>
        <p:blipFill>
          <a:blip r:embed="rId2"/>
          <a:stretch>
            <a:fillRect/>
          </a:stretch>
        </p:blipFill>
        <p:spPr>
          <a:xfrm>
            <a:off x="1784697" y="2177603"/>
            <a:ext cx="8801101" cy="652780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p:cNvSpPr/>
          <p:nvPr/>
        </p:nvSpPr>
        <p:spPr>
          <a:xfrm>
            <a:off x="0" y="-12700"/>
            <a:ext cx="13447911" cy="2082800"/>
          </a:xfrm>
          <a:prstGeom prst="rect">
            <a:avLst/>
          </a:prstGeom>
          <a:solidFill>
            <a:schemeClr val="accent3">
              <a:hueOff val="64570"/>
              <a:satOff val="16327"/>
              <a:lumOff val="16686"/>
            </a:schemeClr>
          </a:solidFill>
          <a:ln w="12700">
            <a:miter lim="400000"/>
          </a:ln>
        </p:spPr>
        <p:txBody>
          <a:bodyPr lIns="50800" tIns="50800" rIns="50800" bIns="50800" anchor="ctr"/>
          <a:lstStyle/>
          <a:p>
            <a:pPr>
              <a:defRPr>
                <a:solidFill>
                  <a:srgbClr val="FFFFFF"/>
                </a:solidFill>
              </a:defRPr>
            </a:pPr>
            <a:endParaRPr/>
          </a:p>
        </p:txBody>
      </p:sp>
      <p:sp>
        <p:nvSpPr>
          <p:cNvPr id="233" name="Screenshots of the application"/>
          <p:cNvSpPr txBox="1">
            <a:spLocks noGrp="1"/>
          </p:cNvSpPr>
          <p:nvPr>
            <p:ph type="title"/>
          </p:nvPr>
        </p:nvSpPr>
        <p:spPr>
          <a:prstGeom prst="rect">
            <a:avLst/>
          </a:prstGeom>
        </p:spPr>
        <p:txBody>
          <a:bodyPr/>
          <a:lstStyle>
            <a:lvl1pPr>
              <a:defRPr b="1">
                <a:latin typeface="Helvetica Neue"/>
                <a:ea typeface="Helvetica Neue"/>
                <a:cs typeface="Helvetica Neue"/>
                <a:sym typeface="Helvetica Neue"/>
              </a:defRPr>
            </a:lvl1pPr>
          </a:lstStyle>
          <a:p>
            <a:r>
              <a:t>Screenshots of the application</a:t>
            </a:r>
          </a:p>
        </p:txBody>
      </p:sp>
      <p:sp>
        <p:nvSpPr>
          <p:cNvPr id="234" name="Rectangle"/>
          <p:cNvSpPr/>
          <p:nvPr/>
        </p:nvSpPr>
        <p:spPr>
          <a:xfrm>
            <a:off x="0" y="9028807"/>
            <a:ext cx="13447911" cy="839093"/>
          </a:xfrm>
          <a:prstGeom prst="rect">
            <a:avLst/>
          </a:prstGeom>
          <a:solidFill>
            <a:schemeClr val="accent5">
              <a:hueOff val="406571"/>
              <a:satOff val="3016"/>
              <a:lumOff val="8824"/>
            </a:schemeClr>
          </a:solidFill>
          <a:ln w="12700">
            <a:miter lim="400000"/>
          </a:ln>
        </p:spPr>
        <p:txBody>
          <a:bodyPr lIns="50800" tIns="50800" rIns="50800" bIns="50800" anchor="ctr"/>
          <a:lstStyle/>
          <a:p>
            <a:pPr>
              <a:defRPr>
                <a:solidFill>
                  <a:schemeClr val="accent5"/>
                </a:solidFill>
              </a:defRPr>
            </a:pPr>
            <a:endParaRPr/>
          </a:p>
        </p:txBody>
      </p:sp>
      <p:sp>
        <p:nvSpPr>
          <p:cNvPr id="235" name="Rectangle"/>
          <p:cNvSpPr/>
          <p:nvPr/>
        </p:nvSpPr>
        <p:spPr>
          <a:xfrm>
            <a:off x="127000" y="9155807"/>
            <a:ext cx="13447911" cy="839093"/>
          </a:xfrm>
          <a:prstGeom prst="rect">
            <a:avLst/>
          </a:prstGeom>
          <a:solidFill>
            <a:schemeClr val="accent5">
              <a:hueOff val="406571"/>
              <a:satOff val="3016"/>
              <a:lumOff val="8824"/>
            </a:schemeClr>
          </a:solidFill>
          <a:ln w="12700">
            <a:miter lim="400000"/>
          </a:ln>
        </p:spPr>
        <p:txBody>
          <a:bodyPr lIns="50800" tIns="50800" rIns="50800" bIns="50800" anchor="ctr"/>
          <a:lstStyle/>
          <a:p>
            <a:pPr>
              <a:defRPr>
                <a:solidFill>
                  <a:schemeClr val="accent5"/>
                </a:solidFill>
              </a:defRPr>
            </a:pPr>
            <a:endParaRPr/>
          </a:p>
        </p:txBody>
      </p:sp>
      <p:sp>
        <p:nvSpPr>
          <p:cNvPr id="23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
        <p:nvSpPr>
          <p:cNvPr id="237" name="👨🏼⚕️"/>
          <p:cNvSpPr txBox="1"/>
          <p:nvPr/>
        </p:nvSpPr>
        <p:spPr>
          <a:xfrm>
            <a:off x="298450" y="9000438"/>
            <a:ext cx="571501" cy="69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pic>
        <p:nvPicPr>
          <p:cNvPr id="238" name="SCR-SC 2020-10-12 at 10.52.30.png" descr="SCR-SC 2020-10-12 at 10.52.30.png"/>
          <p:cNvPicPr>
            <a:picLocks noChangeAspect="1"/>
          </p:cNvPicPr>
          <p:nvPr/>
        </p:nvPicPr>
        <p:blipFill>
          <a:blip r:embed="rId2"/>
          <a:stretch>
            <a:fillRect/>
          </a:stretch>
        </p:blipFill>
        <p:spPr>
          <a:xfrm>
            <a:off x="1377156" y="2382252"/>
            <a:ext cx="4095256" cy="5991503"/>
          </a:xfrm>
          <a:prstGeom prst="rect">
            <a:avLst/>
          </a:prstGeom>
          <a:ln w="12700">
            <a:miter lim="400000"/>
          </a:ln>
        </p:spPr>
      </p:pic>
      <p:pic>
        <p:nvPicPr>
          <p:cNvPr id="239" name="SCR-SC 2020-10-12 at 10.52.39.png" descr="SCR-SC 2020-10-12 at 10.52.39.png"/>
          <p:cNvPicPr>
            <a:picLocks noChangeAspect="1"/>
          </p:cNvPicPr>
          <p:nvPr/>
        </p:nvPicPr>
        <p:blipFill>
          <a:blip r:embed="rId3"/>
          <a:stretch>
            <a:fillRect/>
          </a:stretch>
        </p:blipFill>
        <p:spPr>
          <a:xfrm>
            <a:off x="7449477" y="2506141"/>
            <a:ext cx="4167898" cy="6112918"/>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Rectangle"/>
          <p:cNvSpPr/>
          <p:nvPr/>
        </p:nvSpPr>
        <p:spPr>
          <a:xfrm>
            <a:off x="0" y="7881689"/>
            <a:ext cx="13447911" cy="1986211"/>
          </a:xfrm>
          <a:prstGeom prst="rect">
            <a:avLst/>
          </a:prstGeom>
          <a:solidFill>
            <a:schemeClr val="accent5">
              <a:hueOff val="406571"/>
              <a:satOff val="3016"/>
              <a:lumOff val="8824"/>
            </a:schemeClr>
          </a:solidFill>
          <a:ln w="12700">
            <a:miter lim="400000"/>
          </a:ln>
        </p:spPr>
        <p:txBody>
          <a:bodyPr lIns="50800" tIns="50800" rIns="50800" bIns="50800" anchor="ctr"/>
          <a:lstStyle/>
          <a:p>
            <a:pPr>
              <a:defRPr>
                <a:solidFill>
                  <a:schemeClr val="accent5"/>
                </a:solidFill>
              </a:defRPr>
            </a:pPr>
            <a:endParaRPr/>
          </a:p>
        </p:txBody>
      </p:sp>
      <p:sp>
        <p:nvSpPr>
          <p:cNvPr id="242" name="Thank You"/>
          <p:cNvSpPr txBox="1">
            <a:spLocks noGrp="1"/>
          </p:cNvSpPr>
          <p:nvPr>
            <p:ph type="title"/>
          </p:nvPr>
        </p:nvSpPr>
        <p:spPr>
          <a:xfrm>
            <a:off x="698500" y="7681144"/>
            <a:ext cx="11861800" cy="1397001"/>
          </a:xfrm>
          <a:prstGeom prst="rect">
            <a:avLst/>
          </a:prstGeom>
        </p:spPr>
        <p:txBody>
          <a:bodyPr/>
          <a:lstStyle>
            <a:lvl1pPr algn="ctr">
              <a:defRPr>
                <a:latin typeface="Avenir Next"/>
                <a:ea typeface="Avenir Next"/>
                <a:cs typeface="Avenir Next"/>
                <a:sym typeface="Avenir Next"/>
              </a:defRPr>
            </a:lvl1pPr>
          </a:lstStyle>
          <a:p>
            <a:r>
              <a:t>Thank You</a:t>
            </a:r>
          </a:p>
        </p:txBody>
      </p:sp>
      <p:sp>
        <p:nvSpPr>
          <p:cNvPr id="24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pic>
        <p:nvPicPr>
          <p:cNvPr id="244" name="Image" descr="Image"/>
          <p:cNvPicPr>
            <a:picLocks noChangeAspect="1"/>
          </p:cNvPicPr>
          <p:nvPr/>
        </p:nvPicPr>
        <p:blipFill>
          <a:blip r:embed="rId2"/>
          <a:stretch>
            <a:fillRect/>
          </a:stretch>
        </p:blipFill>
        <p:spPr>
          <a:xfrm>
            <a:off x="127000" y="-596338"/>
            <a:ext cx="13004800" cy="8511448"/>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p:cNvSpPr/>
          <p:nvPr/>
        </p:nvSpPr>
        <p:spPr>
          <a:xfrm>
            <a:off x="0" y="7255222"/>
            <a:ext cx="13447911" cy="2612678"/>
          </a:xfrm>
          <a:prstGeom prst="rect">
            <a:avLst/>
          </a:prstGeom>
          <a:solidFill>
            <a:schemeClr val="accent4">
              <a:hueOff val="298293"/>
              <a:satOff val="11596"/>
              <a:lumOff val="17655"/>
            </a:schemeClr>
          </a:solidFill>
          <a:ln w="12700">
            <a:miter lim="400000"/>
          </a:ln>
        </p:spPr>
        <p:txBody>
          <a:bodyPr lIns="50800" tIns="50800" rIns="50800" bIns="50800" anchor="ctr"/>
          <a:lstStyle/>
          <a:p>
            <a:pPr>
              <a:defRPr>
                <a:solidFill>
                  <a:srgbClr val="FFFFFF"/>
                </a:solidFill>
              </a:defRPr>
            </a:pPr>
            <a:endParaRPr/>
          </a:p>
        </p:txBody>
      </p:sp>
      <p:sp>
        <p:nvSpPr>
          <p:cNvPr id="134" name="Team Members…"/>
          <p:cNvSpPr txBox="1">
            <a:spLocks noGrp="1"/>
          </p:cNvSpPr>
          <p:nvPr>
            <p:ph type="ctrTitle"/>
          </p:nvPr>
        </p:nvSpPr>
        <p:spPr>
          <a:xfrm>
            <a:off x="571500" y="7546578"/>
            <a:ext cx="11861800" cy="1733055"/>
          </a:xfrm>
          <a:prstGeom prst="rect">
            <a:avLst/>
          </a:prstGeom>
        </p:spPr>
        <p:txBody>
          <a:bodyPr/>
          <a:lstStyle/>
          <a:p>
            <a:pPr defTabSz="321310">
              <a:defRPr sz="2310">
                <a:latin typeface="Avenir Next"/>
                <a:ea typeface="Avenir Next"/>
                <a:cs typeface="Avenir Next"/>
                <a:sym typeface="Avenir Next"/>
              </a:defRPr>
            </a:pPr>
            <a:r>
              <a:t>Team Members</a:t>
            </a:r>
          </a:p>
          <a:p>
            <a:pPr defTabSz="321310">
              <a:defRPr sz="2310">
                <a:latin typeface="Avenir Next"/>
                <a:ea typeface="Avenir Next"/>
                <a:cs typeface="Avenir Next"/>
                <a:sym typeface="Avenir Next"/>
              </a:defRPr>
            </a:pPr>
            <a:endParaRPr/>
          </a:p>
          <a:p>
            <a:pPr defTabSz="321310">
              <a:defRPr sz="2310">
                <a:latin typeface="Avenir Next"/>
                <a:ea typeface="Avenir Next"/>
                <a:cs typeface="Avenir Next"/>
                <a:sym typeface="Avenir Next"/>
              </a:defRPr>
            </a:pPr>
            <a:r>
              <a:t>G.Yogeshwar | 19MIS1151</a:t>
            </a:r>
          </a:p>
          <a:p>
            <a:pPr lvl="1" defTabSz="321310">
              <a:defRPr sz="2310">
                <a:latin typeface="Avenir Next"/>
                <a:ea typeface="Avenir Next"/>
                <a:cs typeface="Avenir Next"/>
                <a:sym typeface="Avenir Next"/>
              </a:defRPr>
            </a:pPr>
            <a:r>
              <a:t>Sneha. M        |19MIS1103</a:t>
            </a:r>
          </a:p>
        </p:txBody>
      </p:sp>
      <p:sp>
        <p:nvSpPr>
          <p:cNvPr id="135" name="Slide Number"/>
          <p:cNvSpPr txBox="1">
            <a:spLocks noGrp="1"/>
          </p:cNvSpPr>
          <p:nvPr>
            <p:ph type="sldNum" sz="quarter" idx="2"/>
          </p:nvPr>
        </p:nvSpPr>
        <p:spPr>
          <a:xfrm>
            <a:off x="12367056" y="9199778"/>
            <a:ext cx="213158" cy="2998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pic>
        <p:nvPicPr>
          <p:cNvPr id="136" name="Image" descr="Image"/>
          <p:cNvPicPr>
            <a:picLocks noChangeAspect="1"/>
          </p:cNvPicPr>
          <p:nvPr/>
        </p:nvPicPr>
        <p:blipFill>
          <a:blip r:embed="rId2"/>
          <a:stretch>
            <a:fillRect/>
          </a:stretch>
        </p:blipFill>
        <p:spPr>
          <a:xfrm>
            <a:off x="743740" y="529752"/>
            <a:ext cx="11960431" cy="6727744"/>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p:cNvSpPr/>
          <p:nvPr/>
        </p:nvSpPr>
        <p:spPr>
          <a:xfrm>
            <a:off x="0" y="-12700"/>
            <a:ext cx="13447911" cy="2082800"/>
          </a:xfrm>
          <a:prstGeom prst="rect">
            <a:avLst/>
          </a:prstGeom>
          <a:solidFill>
            <a:schemeClr val="accent3">
              <a:hueOff val="64570"/>
              <a:satOff val="16327"/>
              <a:lumOff val="16686"/>
            </a:schemeClr>
          </a:solidFill>
          <a:ln w="12700">
            <a:miter lim="400000"/>
          </a:ln>
        </p:spPr>
        <p:txBody>
          <a:bodyPr lIns="50800" tIns="50800" rIns="50800" bIns="50800" anchor="ctr"/>
          <a:lstStyle/>
          <a:p>
            <a:pPr>
              <a:defRPr>
                <a:solidFill>
                  <a:srgbClr val="FFFFFF"/>
                </a:solidFill>
              </a:defRPr>
            </a:pPr>
            <a:endParaRPr/>
          </a:p>
        </p:txBody>
      </p:sp>
      <p:sp>
        <p:nvSpPr>
          <p:cNvPr id="139" name="Resolved Issues"/>
          <p:cNvSpPr txBox="1">
            <a:spLocks noGrp="1"/>
          </p:cNvSpPr>
          <p:nvPr>
            <p:ph type="title"/>
          </p:nvPr>
        </p:nvSpPr>
        <p:spPr>
          <a:prstGeom prst="rect">
            <a:avLst/>
          </a:prstGeom>
        </p:spPr>
        <p:txBody>
          <a:bodyPr/>
          <a:lstStyle>
            <a:lvl1pPr>
              <a:defRPr b="1">
                <a:latin typeface="Helvetica Neue"/>
                <a:ea typeface="Helvetica Neue"/>
                <a:cs typeface="Helvetica Neue"/>
                <a:sym typeface="Helvetica Neue"/>
              </a:defRPr>
            </a:lvl1pPr>
          </a:lstStyle>
          <a:p>
            <a:r>
              <a:t>Resolved Issues</a:t>
            </a:r>
          </a:p>
        </p:txBody>
      </p:sp>
      <p:sp>
        <p:nvSpPr>
          <p:cNvPr id="140" name="Promoting the use of material Design…"/>
          <p:cNvSpPr txBox="1">
            <a:spLocks noGrp="1"/>
          </p:cNvSpPr>
          <p:nvPr>
            <p:ph type="body" sz="half" idx="1"/>
          </p:nvPr>
        </p:nvSpPr>
        <p:spPr>
          <a:xfrm>
            <a:off x="494820" y="2552342"/>
            <a:ext cx="6502401" cy="5899102"/>
          </a:xfrm>
          <a:prstGeom prst="rect">
            <a:avLst/>
          </a:prstGeom>
        </p:spPr>
        <p:txBody>
          <a:bodyPr/>
          <a:lstStyle/>
          <a:p>
            <a:pPr marL="0" indent="0" defTabSz="416052">
              <a:spcBef>
                <a:spcPts val="0"/>
              </a:spcBef>
              <a:buSzTx/>
              <a:buFontTx/>
              <a:buNone/>
              <a:defRPr sz="1638" b="1">
                <a:solidFill>
                  <a:srgbClr val="0E101A"/>
                </a:solidFill>
                <a:latin typeface="Arial"/>
                <a:ea typeface="Arial"/>
                <a:cs typeface="Arial"/>
                <a:sym typeface="Arial"/>
              </a:defRPr>
            </a:pPr>
            <a:r>
              <a:t>Promoting the use of material Design</a:t>
            </a:r>
          </a:p>
          <a:p>
            <a:pPr marL="0" indent="0" defTabSz="416052">
              <a:spcBef>
                <a:spcPts val="0"/>
              </a:spcBef>
              <a:buSzTx/>
              <a:buFontTx/>
              <a:buNone/>
              <a:defRPr sz="1638" b="1">
                <a:solidFill>
                  <a:srgbClr val="0E101A"/>
                </a:solidFill>
                <a:latin typeface="Arial"/>
                <a:ea typeface="Arial"/>
                <a:cs typeface="Arial"/>
                <a:sym typeface="Arial"/>
              </a:defRPr>
            </a:pPr>
            <a:endParaRPr/>
          </a:p>
          <a:p>
            <a:pPr marL="0" indent="0" defTabSz="416052">
              <a:spcBef>
                <a:spcPts val="0"/>
              </a:spcBef>
              <a:buSzTx/>
              <a:buFontTx/>
              <a:buNone/>
              <a:defRPr sz="1638">
                <a:solidFill>
                  <a:srgbClr val="0E101A"/>
                </a:solidFill>
                <a:latin typeface="Arial"/>
                <a:ea typeface="Arial"/>
                <a:cs typeface="Arial"/>
                <a:sym typeface="Arial"/>
              </a:defRPr>
            </a:pPr>
            <a:r>
              <a:t>The software has been designed according to the material Design.It is a design language that Google developed in 2014</a:t>
            </a:r>
          </a:p>
          <a:p>
            <a:pPr marL="0" indent="0" defTabSz="416052">
              <a:spcBef>
                <a:spcPts val="0"/>
              </a:spcBef>
              <a:buSzTx/>
              <a:buFontTx/>
              <a:buNone/>
              <a:defRPr sz="1638">
                <a:solidFill>
                  <a:srgbClr val="0E101A"/>
                </a:solidFill>
                <a:latin typeface="Arial"/>
                <a:ea typeface="Arial"/>
                <a:cs typeface="Arial"/>
                <a:sym typeface="Arial"/>
              </a:defRPr>
            </a:pPr>
            <a:r>
              <a:t>That promoted the use of card motifs and grid based layouts to enhance the user interface and user experience of the application. This helps in enhancing the fluidity of the application and further enhanced the mobility of the application </a:t>
            </a:r>
          </a:p>
          <a:p>
            <a:pPr marL="0" indent="0" defTabSz="416052">
              <a:spcBef>
                <a:spcPts val="0"/>
              </a:spcBef>
              <a:buSzTx/>
              <a:buFontTx/>
              <a:buNone/>
              <a:defRPr sz="1638">
                <a:solidFill>
                  <a:srgbClr val="0E101A"/>
                </a:solidFill>
                <a:latin typeface="Arial"/>
                <a:ea typeface="Arial"/>
                <a:cs typeface="Arial"/>
                <a:sym typeface="Arial"/>
              </a:defRPr>
            </a:pPr>
            <a:endParaRPr/>
          </a:p>
          <a:p>
            <a:pPr marL="0" indent="0" defTabSz="416052">
              <a:spcBef>
                <a:spcPts val="0"/>
              </a:spcBef>
              <a:buSzTx/>
              <a:buFontTx/>
              <a:buNone/>
              <a:defRPr sz="1638" b="1">
                <a:solidFill>
                  <a:srgbClr val="0E101A"/>
                </a:solidFill>
                <a:latin typeface="Arial"/>
                <a:ea typeface="Arial"/>
                <a:cs typeface="Arial"/>
                <a:sym typeface="Arial"/>
              </a:defRPr>
            </a:pPr>
            <a:r>
              <a:t>Enhancing the personalisation of the application</a:t>
            </a:r>
          </a:p>
          <a:p>
            <a:pPr marL="0" indent="0" defTabSz="416052">
              <a:spcBef>
                <a:spcPts val="0"/>
              </a:spcBef>
              <a:buSzTx/>
              <a:buFontTx/>
              <a:buNone/>
              <a:defRPr sz="1638">
                <a:solidFill>
                  <a:srgbClr val="0E101A"/>
                </a:solidFill>
                <a:latin typeface="Arial"/>
                <a:ea typeface="Arial"/>
                <a:cs typeface="Arial"/>
                <a:sym typeface="Arial"/>
              </a:defRPr>
            </a:pPr>
            <a:endParaRPr/>
          </a:p>
          <a:p>
            <a:pPr marL="0" indent="0" defTabSz="416052">
              <a:spcBef>
                <a:spcPts val="0"/>
              </a:spcBef>
              <a:buSzTx/>
              <a:buFontTx/>
              <a:buNone/>
              <a:defRPr sz="1638">
                <a:solidFill>
                  <a:srgbClr val="0E101A"/>
                </a:solidFill>
                <a:latin typeface="Arial"/>
                <a:ea typeface="Arial"/>
                <a:cs typeface="Arial"/>
                <a:sym typeface="Arial"/>
              </a:defRPr>
            </a:pPr>
            <a:r>
              <a:t>Most of the application was very technical. Our application has more defined sentences and use of various colours like Red, Green and Blue to indicate the status of the current standings.</a:t>
            </a:r>
          </a:p>
          <a:p>
            <a:pPr marL="0" indent="0" defTabSz="416052">
              <a:spcBef>
                <a:spcPts val="0"/>
              </a:spcBef>
              <a:buSzTx/>
              <a:buFontTx/>
              <a:buNone/>
              <a:defRPr sz="1638">
                <a:solidFill>
                  <a:srgbClr val="0E101A"/>
                </a:solidFill>
                <a:latin typeface="Arial"/>
                <a:ea typeface="Arial"/>
                <a:cs typeface="Arial"/>
                <a:sym typeface="Arial"/>
              </a:defRPr>
            </a:pPr>
            <a:r>
              <a:t>The main theme of the application is sky blue, since that is the most pleasing colour</a:t>
            </a:r>
          </a:p>
          <a:p>
            <a:pPr marL="0" indent="0" defTabSz="416052">
              <a:spcBef>
                <a:spcPts val="0"/>
              </a:spcBef>
              <a:buSzTx/>
              <a:buFontTx/>
              <a:buNone/>
              <a:defRPr sz="1638">
                <a:solidFill>
                  <a:srgbClr val="0E101A"/>
                </a:solidFill>
                <a:latin typeface="Arial"/>
                <a:ea typeface="Arial"/>
                <a:cs typeface="Arial"/>
                <a:sym typeface="Arial"/>
              </a:defRPr>
            </a:pPr>
            <a:endParaRPr/>
          </a:p>
          <a:p>
            <a:pPr marL="0" indent="0" defTabSz="416052">
              <a:spcBef>
                <a:spcPts val="0"/>
              </a:spcBef>
              <a:buSzTx/>
              <a:buFontTx/>
              <a:buNone/>
              <a:defRPr sz="1638" b="1">
                <a:solidFill>
                  <a:srgbClr val="0E101A"/>
                </a:solidFill>
                <a:latin typeface="Arial"/>
                <a:ea typeface="Arial"/>
                <a:cs typeface="Arial"/>
                <a:sym typeface="Arial"/>
              </a:defRPr>
            </a:pPr>
            <a:r>
              <a:t>Inclusion of addition features &amp; Maintaining accuracy</a:t>
            </a:r>
          </a:p>
          <a:p>
            <a:pPr marL="0" indent="0" defTabSz="416052">
              <a:spcBef>
                <a:spcPts val="0"/>
              </a:spcBef>
              <a:buSzTx/>
              <a:buFontTx/>
              <a:buNone/>
              <a:defRPr sz="1638">
                <a:solidFill>
                  <a:srgbClr val="0E101A"/>
                </a:solidFill>
                <a:latin typeface="Arial"/>
                <a:ea typeface="Arial"/>
                <a:cs typeface="Arial"/>
                <a:sym typeface="Arial"/>
              </a:defRPr>
            </a:pPr>
            <a:r>
              <a:t>Many application were specific about uni-functionality. Our application focuses on the mental well-being and in improving their mental health. We have created a methodology called </a:t>
            </a:r>
            <a:r>
              <a:rPr b="1"/>
              <a:t>‘ Sub - questioning’ system</a:t>
            </a:r>
            <a:r>
              <a:t> to ensure that the user has fed correct input to obtain perfect and accurate results.</a:t>
            </a:r>
          </a:p>
        </p:txBody>
      </p:sp>
      <p:sp>
        <p:nvSpPr>
          <p:cNvPr id="141" name="Rectangle"/>
          <p:cNvSpPr/>
          <p:nvPr/>
        </p:nvSpPr>
        <p:spPr>
          <a:xfrm>
            <a:off x="0" y="9028807"/>
            <a:ext cx="13447911" cy="839093"/>
          </a:xfrm>
          <a:prstGeom prst="rect">
            <a:avLst/>
          </a:prstGeom>
          <a:solidFill>
            <a:schemeClr val="accent3">
              <a:hueOff val="64570"/>
              <a:satOff val="16327"/>
              <a:lumOff val="16686"/>
            </a:schemeClr>
          </a:solidFill>
          <a:ln w="12700">
            <a:miter lim="400000"/>
          </a:ln>
        </p:spPr>
        <p:txBody>
          <a:bodyPr lIns="50800" tIns="50800" rIns="50800" bIns="50800" anchor="ctr"/>
          <a:lstStyle/>
          <a:p>
            <a:pPr>
              <a:defRPr>
                <a:solidFill>
                  <a:srgbClr val="FFFFFF"/>
                </a:solidFill>
              </a:defRPr>
            </a:pPr>
            <a:endParaRPr/>
          </a:p>
        </p:txBody>
      </p:sp>
      <p:sp>
        <p:nvSpPr>
          <p:cNvPr id="142" name="Rectangle"/>
          <p:cNvSpPr/>
          <p:nvPr/>
        </p:nvSpPr>
        <p:spPr>
          <a:xfrm>
            <a:off x="0" y="9028807"/>
            <a:ext cx="13447911" cy="839093"/>
          </a:xfrm>
          <a:prstGeom prst="rect">
            <a:avLst/>
          </a:prstGeom>
          <a:solidFill>
            <a:schemeClr val="accent5">
              <a:hueOff val="406571"/>
              <a:satOff val="3016"/>
              <a:lumOff val="8824"/>
            </a:schemeClr>
          </a:solidFill>
          <a:ln w="12700">
            <a:miter lim="400000"/>
          </a:ln>
        </p:spPr>
        <p:txBody>
          <a:bodyPr lIns="50800" tIns="50800" rIns="50800" bIns="50800" anchor="ctr"/>
          <a:lstStyle/>
          <a:p>
            <a:pPr>
              <a:defRPr>
                <a:solidFill>
                  <a:schemeClr val="accent5"/>
                </a:solidFill>
              </a:defRPr>
            </a:pPr>
            <a:endParaRPr/>
          </a:p>
        </p:txBody>
      </p:sp>
      <p:sp>
        <p:nvSpPr>
          <p:cNvPr id="143" name="Slide Number"/>
          <p:cNvSpPr txBox="1">
            <a:spLocks noGrp="1"/>
          </p:cNvSpPr>
          <p:nvPr>
            <p:ph type="sldNum" sz="quarter" idx="2"/>
          </p:nvPr>
        </p:nvSpPr>
        <p:spPr>
          <a:xfrm>
            <a:off x="12367056" y="9199778"/>
            <a:ext cx="213158" cy="2998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144" name="👨🏼⚕️"/>
          <p:cNvSpPr txBox="1"/>
          <p:nvPr/>
        </p:nvSpPr>
        <p:spPr>
          <a:xfrm>
            <a:off x="298450" y="9000438"/>
            <a:ext cx="571501" cy="69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pic>
        <p:nvPicPr>
          <p:cNvPr id="145" name="Image" descr="Image"/>
          <p:cNvPicPr>
            <a:picLocks noChangeAspect="1"/>
          </p:cNvPicPr>
          <p:nvPr/>
        </p:nvPicPr>
        <p:blipFill>
          <a:blip r:embed="rId2"/>
          <a:srcRect b="7015"/>
          <a:stretch>
            <a:fillRect/>
          </a:stretch>
        </p:blipFill>
        <p:spPr>
          <a:xfrm>
            <a:off x="8641644" y="3284140"/>
            <a:ext cx="3172011" cy="3185438"/>
          </a:xfrm>
          <a:prstGeom prst="rect">
            <a:avLst/>
          </a:prstGeom>
          <a:ln w="25400">
            <a:miter lim="400000"/>
          </a:ln>
          <a:effectLst>
            <a:reflection stA="50000" endPos="40000" dir="5400000" sy="-100000" algn="bl" rotWithShape="0"/>
          </a:effectLst>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tangle"/>
          <p:cNvSpPr/>
          <p:nvPr/>
        </p:nvSpPr>
        <p:spPr>
          <a:xfrm>
            <a:off x="0" y="-12700"/>
            <a:ext cx="13447911" cy="2082800"/>
          </a:xfrm>
          <a:prstGeom prst="rect">
            <a:avLst/>
          </a:prstGeom>
          <a:solidFill>
            <a:schemeClr val="accent3">
              <a:hueOff val="64570"/>
              <a:satOff val="16327"/>
              <a:lumOff val="16686"/>
            </a:schemeClr>
          </a:solidFill>
          <a:ln w="12700">
            <a:miter lim="400000"/>
          </a:ln>
        </p:spPr>
        <p:txBody>
          <a:bodyPr lIns="50800" tIns="50800" rIns="50800" bIns="50800" anchor="ctr"/>
          <a:lstStyle/>
          <a:p>
            <a:pPr>
              <a:defRPr>
                <a:solidFill>
                  <a:srgbClr val="FFFFFF"/>
                </a:solidFill>
              </a:defRPr>
            </a:pPr>
            <a:endParaRPr/>
          </a:p>
        </p:txBody>
      </p:sp>
      <p:sp>
        <p:nvSpPr>
          <p:cNvPr id="148" name="System Architecture"/>
          <p:cNvSpPr txBox="1">
            <a:spLocks noGrp="1"/>
          </p:cNvSpPr>
          <p:nvPr>
            <p:ph type="title"/>
          </p:nvPr>
        </p:nvSpPr>
        <p:spPr>
          <a:xfrm>
            <a:off x="165100" y="549610"/>
            <a:ext cx="11861800" cy="1397001"/>
          </a:xfrm>
          <a:prstGeom prst="rect">
            <a:avLst/>
          </a:prstGeom>
        </p:spPr>
        <p:txBody>
          <a:bodyPr/>
          <a:lstStyle>
            <a:lvl1pPr>
              <a:defRPr b="1">
                <a:latin typeface="Helvetica Neue"/>
                <a:ea typeface="Helvetica Neue"/>
                <a:cs typeface="Helvetica Neue"/>
                <a:sym typeface="Helvetica Neue"/>
              </a:defRPr>
            </a:lvl1pPr>
          </a:lstStyle>
          <a:p>
            <a:r>
              <a:t>System Architecture </a:t>
            </a:r>
          </a:p>
        </p:txBody>
      </p:sp>
      <p:sp>
        <p:nvSpPr>
          <p:cNvPr id="149" name="MVC Architecture…"/>
          <p:cNvSpPr txBox="1">
            <a:spLocks noGrp="1"/>
          </p:cNvSpPr>
          <p:nvPr>
            <p:ph type="body" sz="half" idx="1"/>
          </p:nvPr>
        </p:nvSpPr>
        <p:spPr>
          <a:xfrm>
            <a:off x="446912" y="3311103"/>
            <a:ext cx="6216998" cy="4502994"/>
          </a:xfrm>
          <a:prstGeom prst="rect">
            <a:avLst/>
          </a:prstGeom>
        </p:spPr>
        <p:txBody>
          <a:bodyPr/>
          <a:lstStyle/>
          <a:p>
            <a:pPr marL="0" indent="0" defTabSz="443484">
              <a:spcBef>
                <a:spcPts val="0"/>
              </a:spcBef>
              <a:buSzTx/>
              <a:buFontTx/>
              <a:buNone/>
              <a:defRPr sz="1940" b="1">
                <a:solidFill>
                  <a:srgbClr val="0E101A"/>
                </a:solidFill>
                <a:latin typeface="Arial"/>
                <a:ea typeface="Arial"/>
                <a:cs typeface="Arial"/>
                <a:sym typeface="Arial"/>
              </a:defRPr>
            </a:pPr>
            <a:r>
              <a:t>MVC Architecture</a:t>
            </a:r>
          </a:p>
          <a:p>
            <a:pPr marL="0" indent="0" defTabSz="443484">
              <a:spcBef>
                <a:spcPts val="0"/>
              </a:spcBef>
              <a:buSzTx/>
              <a:buFontTx/>
              <a:buNone/>
              <a:defRPr sz="1940" b="1">
                <a:solidFill>
                  <a:srgbClr val="0E101A"/>
                </a:solidFill>
                <a:latin typeface="Arial"/>
                <a:ea typeface="Arial"/>
                <a:cs typeface="Arial"/>
                <a:sym typeface="Arial"/>
              </a:defRPr>
            </a:pPr>
            <a:endParaRPr/>
          </a:p>
          <a:p>
            <a:pPr marL="0" indent="0" defTabSz="443484">
              <a:spcBef>
                <a:spcPts val="0"/>
              </a:spcBef>
              <a:buSzTx/>
              <a:buFontTx/>
              <a:buNone/>
              <a:defRPr sz="1746">
                <a:solidFill>
                  <a:srgbClr val="000000"/>
                </a:solidFill>
                <a:latin typeface="Helvetica"/>
                <a:ea typeface="Helvetica"/>
                <a:cs typeface="Helvetica"/>
                <a:sym typeface="Helvetica"/>
              </a:defRPr>
            </a:pPr>
            <a:r>
              <a:t>MVC architecture is used in the designed application. </a:t>
            </a:r>
          </a:p>
          <a:p>
            <a:pPr marL="0" indent="0" defTabSz="443484">
              <a:spcBef>
                <a:spcPts val="0"/>
              </a:spcBef>
              <a:buSzTx/>
              <a:buFontTx/>
              <a:buNone/>
              <a:defRPr sz="1746">
                <a:solidFill>
                  <a:srgbClr val="000000"/>
                </a:solidFill>
                <a:latin typeface="Helvetica"/>
                <a:ea typeface="Helvetica"/>
                <a:cs typeface="Helvetica"/>
                <a:sym typeface="Helvetica"/>
              </a:defRPr>
            </a:pPr>
            <a:r>
              <a:t>It is a software architectural pattern in which the application logic is divided into three components on the basis of functionality. These components are called:</a:t>
            </a:r>
          </a:p>
          <a:p>
            <a:pPr marL="0" indent="0" defTabSz="443484">
              <a:spcBef>
                <a:spcPts val="0"/>
              </a:spcBef>
              <a:buSzTx/>
              <a:buFontTx/>
              <a:buNone/>
              <a:defRPr sz="1746">
                <a:solidFill>
                  <a:srgbClr val="000000"/>
                </a:solidFill>
                <a:latin typeface="Helvetica"/>
                <a:ea typeface="Helvetica"/>
                <a:cs typeface="Helvetica"/>
                <a:sym typeface="Helvetica"/>
              </a:defRPr>
            </a:pPr>
            <a:endParaRPr/>
          </a:p>
          <a:p>
            <a:pPr marL="0" indent="0" defTabSz="443484">
              <a:spcBef>
                <a:spcPts val="0"/>
              </a:spcBef>
              <a:buSzTx/>
              <a:buFontTx/>
              <a:buNone/>
              <a:defRPr sz="1746">
                <a:solidFill>
                  <a:srgbClr val="000000"/>
                </a:solidFill>
                <a:latin typeface="Helvetica"/>
                <a:ea typeface="Helvetica"/>
                <a:cs typeface="Helvetica"/>
                <a:sym typeface="Helvetica"/>
              </a:defRPr>
            </a:pPr>
            <a:r>
              <a:rPr b="1"/>
              <a:t> Models </a:t>
            </a:r>
            <a:r>
              <a:t>- represent how data is stored in the database, such as login table, customer reports table and the index table.</a:t>
            </a:r>
          </a:p>
          <a:p>
            <a:pPr marL="0" indent="0" defTabSz="443484">
              <a:spcBef>
                <a:spcPts val="0"/>
              </a:spcBef>
              <a:buSzTx/>
              <a:buFontTx/>
              <a:buNone/>
              <a:defRPr sz="1746">
                <a:solidFill>
                  <a:srgbClr val="000000"/>
                </a:solidFill>
                <a:latin typeface="Helvetica"/>
                <a:ea typeface="Helvetica"/>
                <a:cs typeface="Helvetica"/>
                <a:sym typeface="Helvetica"/>
              </a:defRPr>
            </a:pPr>
            <a:endParaRPr/>
          </a:p>
          <a:p>
            <a:pPr marL="0" indent="0" defTabSz="443484">
              <a:spcBef>
                <a:spcPts val="0"/>
              </a:spcBef>
              <a:buSzTx/>
              <a:buFontTx/>
              <a:buNone/>
              <a:defRPr sz="1746">
                <a:solidFill>
                  <a:srgbClr val="000000"/>
                </a:solidFill>
                <a:latin typeface="Helvetica"/>
                <a:ea typeface="Helvetica"/>
                <a:cs typeface="Helvetica"/>
                <a:sym typeface="Helvetica"/>
              </a:defRPr>
            </a:pPr>
            <a:r>
              <a:rPr b="1"/>
              <a:t>Views</a:t>
            </a:r>
            <a:r>
              <a:t> - the components that are visible to the user, such as an output or a GUI Controllers. The login page, Registration page and the application pages that are designed using swing</a:t>
            </a:r>
          </a:p>
          <a:p>
            <a:pPr marL="0" indent="0" defTabSz="443484">
              <a:spcBef>
                <a:spcPts val="0"/>
              </a:spcBef>
              <a:buSzTx/>
              <a:buFontTx/>
              <a:buNone/>
              <a:defRPr sz="1746">
                <a:solidFill>
                  <a:srgbClr val="000000"/>
                </a:solidFill>
                <a:latin typeface="Helvetica"/>
                <a:ea typeface="Helvetica"/>
                <a:cs typeface="Helvetica"/>
                <a:sym typeface="Helvetica"/>
              </a:defRPr>
            </a:pPr>
            <a:endParaRPr/>
          </a:p>
          <a:p>
            <a:pPr marL="0" indent="0" defTabSz="443484">
              <a:spcBef>
                <a:spcPts val="0"/>
              </a:spcBef>
              <a:buSzTx/>
              <a:buFontTx/>
              <a:buNone/>
              <a:defRPr sz="1746">
                <a:solidFill>
                  <a:srgbClr val="000000"/>
                </a:solidFill>
                <a:latin typeface="Helvetica"/>
                <a:ea typeface="Helvetica"/>
                <a:cs typeface="Helvetica"/>
                <a:sym typeface="Helvetica"/>
              </a:defRPr>
            </a:pPr>
            <a:r>
              <a:rPr b="1"/>
              <a:t>Controller</a:t>
            </a:r>
            <a:r>
              <a:t> - the components that act as an interface between models and views</a:t>
            </a:r>
          </a:p>
        </p:txBody>
      </p:sp>
      <p:sp>
        <p:nvSpPr>
          <p:cNvPr id="150" name="Rectangle"/>
          <p:cNvSpPr/>
          <p:nvPr/>
        </p:nvSpPr>
        <p:spPr>
          <a:xfrm>
            <a:off x="0" y="9028807"/>
            <a:ext cx="13447911" cy="839093"/>
          </a:xfrm>
          <a:prstGeom prst="rect">
            <a:avLst/>
          </a:prstGeom>
          <a:solidFill>
            <a:schemeClr val="accent3">
              <a:hueOff val="64570"/>
              <a:satOff val="16327"/>
              <a:lumOff val="16686"/>
            </a:schemeClr>
          </a:solidFill>
          <a:ln w="12700">
            <a:miter lim="400000"/>
          </a:ln>
        </p:spPr>
        <p:txBody>
          <a:bodyPr lIns="50800" tIns="50800" rIns="50800" bIns="50800" anchor="ctr"/>
          <a:lstStyle/>
          <a:p>
            <a:pPr>
              <a:defRPr>
                <a:solidFill>
                  <a:srgbClr val="FFFFFF"/>
                </a:solidFill>
              </a:defRPr>
            </a:pPr>
            <a:endParaRPr/>
          </a:p>
        </p:txBody>
      </p:sp>
      <p:sp>
        <p:nvSpPr>
          <p:cNvPr id="151" name="Rectangle"/>
          <p:cNvSpPr/>
          <p:nvPr/>
        </p:nvSpPr>
        <p:spPr>
          <a:xfrm>
            <a:off x="0" y="9028807"/>
            <a:ext cx="13447911" cy="839093"/>
          </a:xfrm>
          <a:prstGeom prst="rect">
            <a:avLst/>
          </a:prstGeom>
          <a:solidFill>
            <a:schemeClr val="accent5">
              <a:hueOff val="406571"/>
              <a:satOff val="3016"/>
              <a:lumOff val="8824"/>
            </a:schemeClr>
          </a:solidFill>
          <a:ln w="12700">
            <a:miter lim="400000"/>
          </a:ln>
        </p:spPr>
        <p:txBody>
          <a:bodyPr lIns="50800" tIns="50800" rIns="50800" bIns="50800" anchor="ctr"/>
          <a:lstStyle/>
          <a:p>
            <a:pPr>
              <a:defRPr>
                <a:solidFill>
                  <a:schemeClr val="accent5"/>
                </a:solidFill>
              </a:defRPr>
            </a:pPr>
            <a:endParaRPr/>
          </a:p>
        </p:txBody>
      </p:sp>
      <p:sp>
        <p:nvSpPr>
          <p:cNvPr id="152" name="Slide Number"/>
          <p:cNvSpPr txBox="1">
            <a:spLocks noGrp="1"/>
          </p:cNvSpPr>
          <p:nvPr>
            <p:ph type="sldNum" sz="quarter" idx="2"/>
          </p:nvPr>
        </p:nvSpPr>
        <p:spPr>
          <a:xfrm>
            <a:off x="12367056" y="9199778"/>
            <a:ext cx="213158" cy="2998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153" name="👨🏼⚕️"/>
          <p:cNvSpPr txBox="1"/>
          <p:nvPr/>
        </p:nvSpPr>
        <p:spPr>
          <a:xfrm>
            <a:off x="298450" y="9000438"/>
            <a:ext cx="571501" cy="69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pic>
        <p:nvPicPr>
          <p:cNvPr id="154" name="SCR-SC 2020-10-12 at 21.45.08.png" descr="SCR-SC 2020-10-12 at 21.45.08.png"/>
          <p:cNvPicPr>
            <a:picLocks noChangeAspect="1"/>
          </p:cNvPicPr>
          <p:nvPr/>
        </p:nvPicPr>
        <p:blipFill>
          <a:blip r:embed="rId2"/>
          <a:stretch>
            <a:fillRect/>
          </a:stretch>
        </p:blipFill>
        <p:spPr>
          <a:xfrm>
            <a:off x="7413399" y="3365500"/>
            <a:ext cx="5524501" cy="4394200"/>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p:cNvSpPr/>
          <p:nvPr/>
        </p:nvSpPr>
        <p:spPr>
          <a:xfrm>
            <a:off x="0" y="-12700"/>
            <a:ext cx="13447911" cy="2082800"/>
          </a:xfrm>
          <a:prstGeom prst="rect">
            <a:avLst/>
          </a:prstGeom>
          <a:solidFill>
            <a:schemeClr val="accent3">
              <a:hueOff val="64570"/>
              <a:satOff val="16327"/>
              <a:lumOff val="16686"/>
            </a:schemeClr>
          </a:solidFill>
          <a:ln w="12700">
            <a:miter lim="400000"/>
          </a:ln>
        </p:spPr>
        <p:txBody>
          <a:bodyPr lIns="50800" tIns="50800" rIns="50800" bIns="50800" anchor="ctr"/>
          <a:lstStyle/>
          <a:p>
            <a:pPr>
              <a:defRPr>
                <a:solidFill>
                  <a:srgbClr val="FFFFFF"/>
                </a:solidFill>
              </a:defRPr>
            </a:pPr>
            <a:endParaRPr/>
          </a:p>
        </p:txBody>
      </p:sp>
      <p:sp>
        <p:nvSpPr>
          <p:cNvPr id="157" name="List of modules"/>
          <p:cNvSpPr txBox="1">
            <a:spLocks noGrp="1"/>
          </p:cNvSpPr>
          <p:nvPr>
            <p:ph type="title"/>
          </p:nvPr>
        </p:nvSpPr>
        <p:spPr>
          <a:prstGeom prst="rect">
            <a:avLst/>
          </a:prstGeom>
        </p:spPr>
        <p:txBody>
          <a:bodyPr/>
          <a:lstStyle>
            <a:lvl1pPr>
              <a:defRPr b="1">
                <a:latin typeface="Helvetica Neue"/>
                <a:ea typeface="Helvetica Neue"/>
                <a:cs typeface="Helvetica Neue"/>
                <a:sym typeface="Helvetica Neue"/>
              </a:defRPr>
            </a:lvl1pPr>
          </a:lstStyle>
          <a:p>
            <a:r>
              <a:t>List of modules</a:t>
            </a:r>
          </a:p>
        </p:txBody>
      </p:sp>
      <p:sp>
        <p:nvSpPr>
          <p:cNvPr id="158" name="Rectangle"/>
          <p:cNvSpPr/>
          <p:nvPr/>
        </p:nvSpPr>
        <p:spPr>
          <a:xfrm>
            <a:off x="0" y="9028807"/>
            <a:ext cx="13447911" cy="839093"/>
          </a:xfrm>
          <a:prstGeom prst="rect">
            <a:avLst/>
          </a:prstGeom>
          <a:solidFill>
            <a:schemeClr val="accent3">
              <a:hueOff val="64570"/>
              <a:satOff val="16327"/>
              <a:lumOff val="16686"/>
            </a:schemeClr>
          </a:solidFill>
          <a:ln w="12700">
            <a:miter lim="400000"/>
          </a:ln>
        </p:spPr>
        <p:txBody>
          <a:bodyPr lIns="50800" tIns="50800" rIns="50800" bIns="50800" anchor="ctr"/>
          <a:lstStyle/>
          <a:p>
            <a:pPr>
              <a:defRPr>
                <a:solidFill>
                  <a:srgbClr val="FFFFFF"/>
                </a:solidFill>
              </a:defRPr>
            </a:pPr>
            <a:endParaRPr/>
          </a:p>
        </p:txBody>
      </p:sp>
      <p:sp>
        <p:nvSpPr>
          <p:cNvPr id="159" name="Rectangle"/>
          <p:cNvSpPr/>
          <p:nvPr/>
        </p:nvSpPr>
        <p:spPr>
          <a:xfrm>
            <a:off x="0" y="9028807"/>
            <a:ext cx="13447911" cy="839093"/>
          </a:xfrm>
          <a:prstGeom prst="rect">
            <a:avLst/>
          </a:prstGeom>
          <a:solidFill>
            <a:schemeClr val="accent5">
              <a:hueOff val="406571"/>
              <a:satOff val="3016"/>
              <a:lumOff val="8824"/>
            </a:schemeClr>
          </a:solidFill>
          <a:ln w="12700">
            <a:miter lim="400000"/>
          </a:ln>
        </p:spPr>
        <p:txBody>
          <a:bodyPr lIns="50800" tIns="50800" rIns="50800" bIns="50800" anchor="ctr"/>
          <a:lstStyle/>
          <a:p>
            <a:pPr>
              <a:defRPr>
                <a:solidFill>
                  <a:schemeClr val="accent5"/>
                </a:solidFill>
              </a:defRPr>
            </a:pPr>
            <a:endParaRPr/>
          </a:p>
        </p:txBody>
      </p:sp>
      <p:sp>
        <p:nvSpPr>
          <p:cNvPr id="160" name="Slide Number"/>
          <p:cNvSpPr txBox="1">
            <a:spLocks noGrp="1"/>
          </p:cNvSpPr>
          <p:nvPr>
            <p:ph type="sldNum" sz="quarter" idx="2"/>
          </p:nvPr>
        </p:nvSpPr>
        <p:spPr>
          <a:xfrm>
            <a:off x="12367056" y="9199778"/>
            <a:ext cx="213158" cy="2998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161" name="👨🏼⚕️"/>
          <p:cNvSpPr txBox="1"/>
          <p:nvPr/>
        </p:nvSpPr>
        <p:spPr>
          <a:xfrm>
            <a:off x="298450" y="9000438"/>
            <a:ext cx="571501" cy="69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162" name="Login &amp; Registration"/>
          <p:cNvSpPr/>
          <p:nvPr/>
        </p:nvSpPr>
        <p:spPr>
          <a:xfrm>
            <a:off x="1320117" y="2858360"/>
            <a:ext cx="4179591" cy="698501"/>
          </a:xfrm>
          <a:prstGeom prst="rect">
            <a:avLst/>
          </a:prstGeom>
          <a:solidFill>
            <a:schemeClr val="accent4">
              <a:hueOff val="298293"/>
              <a:satOff val="11596"/>
              <a:lumOff val="1765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b="1">
                <a:latin typeface="Helvetica Neue"/>
                <a:ea typeface="Helvetica Neue"/>
                <a:cs typeface="Helvetica Neue"/>
                <a:sym typeface="Helvetica Neue"/>
              </a:defRPr>
            </a:lvl1pPr>
          </a:lstStyle>
          <a:p>
            <a:r>
              <a:t>Login &amp; Registration</a:t>
            </a:r>
          </a:p>
        </p:txBody>
      </p:sp>
      <p:sp>
        <p:nvSpPr>
          <p:cNvPr id="163" name="Take a Test"/>
          <p:cNvSpPr/>
          <p:nvPr/>
        </p:nvSpPr>
        <p:spPr>
          <a:xfrm>
            <a:off x="1320117" y="3912460"/>
            <a:ext cx="4179591" cy="698501"/>
          </a:xfrm>
          <a:prstGeom prst="rect">
            <a:avLst/>
          </a:prstGeom>
          <a:solidFill>
            <a:schemeClr val="accent4">
              <a:hueOff val="298293"/>
              <a:satOff val="11596"/>
              <a:lumOff val="1765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b="1">
                <a:latin typeface="Helvetica Neue"/>
                <a:ea typeface="Helvetica Neue"/>
                <a:cs typeface="Helvetica Neue"/>
                <a:sym typeface="Helvetica Neue"/>
              </a:defRPr>
            </a:lvl1pPr>
          </a:lstStyle>
          <a:p>
            <a:r>
              <a:t>Take a Test</a:t>
            </a:r>
          </a:p>
        </p:txBody>
      </p:sp>
      <p:sp>
        <p:nvSpPr>
          <p:cNvPr id="164" name="Mindfullness"/>
          <p:cNvSpPr/>
          <p:nvPr/>
        </p:nvSpPr>
        <p:spPr>
          <a:xfrm>
            <a:off x="1320117" y="5008022"/>
            <a:ext cx="4179591" cy="698501"/>
          </a:xfrm>
          <a:prstGeom prst="rect">
            <a:avLst/>
          </a:prstGeom>
          <a:solidFill>
            <a:schemeClr val="accent4">
              <a:hueOff val="298293"/>
              <a:satOff val="11596"/>
              <a:lumOff val="1765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b="1">
                <a:latin typeface="Helvetica Neue"/>
                <a:ea typeface="Helvetica Neue"/>
                <a:cs typeface="Helvetica Neue"/>
                <a:sym typeface="Helvetica Neue"/>
              </a:defRPr>
            </a:lvl1pPr>
          </a:lstStyle>
          <a:p>
            <a:r>
              <a:t>Mindfullness</a:t>
            </a:r>
          </a:p>
        </p:txBody>
      </p:sp>
      <p:sp>
        <p:nvSpPr>
          <p:cNvPr id="165" name="Positivity Bank"/>
          <p:cNvSpPr/>
          <p:nvPr/>
        </p:nvSpPr>
        <p:spPr>
          <a:xfrm>
            <a:off x="1320117" y="6103584"/>
            <a:ext cx="4179591" cy="698501"/>
          </a:xfrm>
          <a:prstGeom prst="rect">
            <a:avLst/>
          </a:prstGeom>
          <a:solidFill>
            <a:schemeClr val="accent4">
              <a:hueOff val="298293"/>
              <a:satOff val="11596"/>
              <a:lumOff val="1765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b="1">
                <a:latin typeface="Helvetica Neue"/>
                <a:ea typeface="Helvetica Neue"/>
                <a:cs typeface="Helvetica Neue"/>
                <a:sym typeface="Helvetica Neue"/>
              </a:defRPr>
            </a:lvl1pPr>
          </a:lstStyle>
          <a:p>
            <a:r>
              <a:t>Positivity Bank</a:t>
            </a:r>
          </a:p>
        </p:txBody>
      </p:sp>
      <p:sp>
        <p:nvSpPr>
          <p:cNvPr id="166" name="Get to know you"/>
          <p:cNvSpPr/>
          <p:nvPr/>
        </p:nvSpPr>
        <p:spPr>
          <a:xfrm>
            <a:off x="1320117" y="7199145"/>
            <a:ext cx="4179591" cy="698501"/>
          </a:xfrm>
          <a:prstGeom prst="rect">
            <a:avLst/>
          </a:prstGeom>
          <a:solidFill>
            <a:schemeClr val="accent4">
              <a:hueOff val="298293"/>
              <a:satOff val="11596"/>
              <a:lumOff val="1765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b="1">
                <a:latin typeface="Helvetica Neue"/>
                <a:ea typeface="Helvetica Neue"/>
                <a:cs typeface="Helvetica Neue"/>
                <a:sym typeface="Helvetica Neue"/>
              </a:defRPr>
            </a:lvl1pPr>
          </a:lstStyle>
          <a:p>
            <a:r>
              <a:t>Get to know you</a:t>
            </a:r>
          </a:p>
        </p:txBody>
      </p:sp>
      <p:pic>
        <p:nvPicPr>
          <p:cNvPr id="167" name="S-15.png" descr="S-15.png"/>
          <p:cNvPicPr>
            <a:picLocks noChangeAspect="1"/>
          </p:cNvPicPr>
          <p:nvPr/>
        </p:nvPicPr>
        <p:blipFill>
          <a:blip r:embed="rId2"/>
          <a:stretch>
            <a:fillRect/>
          </a:stretch>
        </p:blipFill>
        <p:spPr>
          <a:xfrm>
            <a:off x="7148643" y="2718819"/>
            <a:ext cx="5566148" cy="5566148"/>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p:cNvSpPr/>
          <p:nvPr/>
        </p:nvSpPr>
        <p:spPr>
          <a:xfrm>
            <a:off x="0" y="-12700"/>
            <a:ext cx="13447911" cy="2082800"/>
          </a:xfrm>
          <a:prstGeom prst="rect">
            <a:avLst/>
          </a:prstGeom>
          <a:solidFill>
            <a:schemeClr val="accent3">
              <a:hueOff val="64570"/>
              <a:satOff val="16327"/>
              <a:lumOff val="16686"/>
            </a:schemeClr>
          </a:solidFill>
          <a:ln w="12700">
            <a:miter lim="400000"/>
          </a:ln>
        </p:spPr>
        <p:txBody>
          <a:bodyPr lIns="50800" tIns="50800" rIns="50800" bIns="50800" anchor="ctr"/>
          <a:lstStyle/>
          <a:p>
            <a:pPr>
              <a:defRPr>
                <a:solidFill>
                  <a:srgbClr val="FFFFFF"/>
                </a:solidFill>
              </a:defRPr>
            </a:pPr>
            <a:endParaRPr/>
          </a:p>
        </p:txBody>
      </p:sp>
      <p:sp>
        <p:nvSpPr>
          <p:cNvPr id="170" name="Login &amp; Registration Module"/>
          <p:cNvSpPr txBox="1">
            <a:spLocks noGrp="1"/>
          </p:cNvSpPr>
          <p:nvPr>
            <p:ph type="title"/>
          </p:nvPr>
        </p:nvSpPr>
        <p:spPr>
          <a:xfrm>
            <a:off x="202541" y="549610"/>
            <a:ext cx="11861801" cy="1397001"/>
          </a:xfrm>
          <a:prstGeom prst="rect">
            <a:avLst/>
          </a:prstGeom>
        </p:spPr>
        <p:txBody>
          <a:bodyPr/>
          <a:lstStyle>
            <a:lvl1pPr>
              <a:defRPr b="1">
                <a:latin typeface="Helvetica Neue"/>
                <a:ea typeface="Helvetica Neue"/>
                <a:cs typeface="Helvetica Neue"/>
                <a:sym typeface="Helvetica Neue"/>
              </a:defRPr>
            </a:lvl1pPr>
          </a:lstStyle>
          <a:p>
            <a:r>
              <a:t>Login &amp; Registration Module</a:t>
            </a:r>
          </a:p>
        </p:txBody>
      </p:sp>
      <p:sp>
        <p:nvSpPr>
          <p:cNvPr id="171" name="Login…"/>
          <p:cNvSpPr txBox="1">
            <a:spLocks noGrp="1"/>
          </p:cNvSpPr>
          <p:nvPr>
            <p:ph type="body" sz="half" idx="1"/>
          </p:nvPr>
        </p:nvSpPr>
        <p:spPr>
          <a:xfrm>
            <a:off x="300081" y="2872570"/>
            <a:ext cx="7293208" cy="5201909"/>
          </a:xfrm>
          <a:prstGeom prst="rect">
            <a:avLst/>
          </a:prstGeom>
        </p:spPr>
        <p:txBody>
          <a:bodyPr/>
          <a:lstStyle/>
          <a:p>
            <a:pPr marL="0" indent="0" defTabSz="457200">
              <a:spcBef>
                <a:spcPts val="0"/>
              </a:spcBef>
              <a:buSzTx/>
              <a:buFontTx/>
              <a:buNone/>
              <a:defRPr sz="2000" b="1">
                <a:solidFill>
                  <a:srgbClr val="0E101A"/>
                </a:solidFill>
                <a:latin typeface="Arial"/>
                <a:ea typeface="Arial"/>
                <a:cs typeface="Arial"/>
                <a:sym typeface="Arial"/>
              </a:defRPr>
            </a:pPr>
            <a:r>
              <a:t>Login</a:t>
            </a:r>
          </a:p>
          <a:p>
            <a:pPr marL="0" indent="0" defTabSz="457200">
              <a:spcBef>
                <a:spcPts val="0"/>
              </a:spcBef>
              <a:buSzTx/>
              <a:buFontTx/>
              <a:buNone/>
              <a:defRPr sz="2000" b="1">
                <a:solidFill>
                  <a:srgbClr val="0E101A"/>
                </a:solidFill>
                <a:latin typeface="Arial"/>
                <a:ea typeface="Arial"/>
                <a:cs typeface="Arial"/>
                <a:sym typeface="Arial"/>
              </a:defRPr>
            </a:pPr>
            <a:endParaRPr/>
          </a:p>
          <a:p>
            <a:pPr marL="0" indent="0" defTabSz="457200">
              <a:spcBef>
                <a:spcPts val="0"/>
              </a:spcBef>
              <a:buSzTx/>
              <a:buFontTx/>
              <a:buNone/>
              <a:defRPr sz="2000">
                <a:solidFill>
                  <a:srgbClr val="0E101A"/>
                </a:solidFill>
                <a:latin typeface="Arial"/>
                <a:ea typeface="Arial"/>
                <a:cs typeface="Arial"/>
                <a:sym typeface="Arial"/>
              </a:defRPr>
            </a:pPr>
            <a:r>
              <a:t>The login page is the boot page of the application. The user has to enter the credentials such as login ID (email-ID) and his password to enter into the application. Upon successful entry, The user is navigated to the secondary boot page which contains the path way to all the major functionalities of the app.</a:t>
            </a:r>
          </a:p>
          <a:p>
            <a:pPr marL="0" indent="0" defTabSz="457200">
              <a:spcBef>
                <a:spcPts val="0"/>
              </a:spcBef>
              <a:buSzTx/>
              <a:buFontTx/>
              <a:buNone/>
              <a:defRPr sz="2000">
                <a:solidFill>
                  <a:srgbClr val="0E101A"/>
                </a:solidFill>
                <a:latin typeface="Arial"/>
                <a:ea typeface="Arial"/>
                <a:cs typeface="Arial"/>
                <a:sym typeface="Arial"/>
              </a:defRPr>
            </a:pPr>
            <a:endParaRPr/>
          </a:p>
          <a:p>
            <a:pPr marL="0" indent="0" defTabSz="457200">
              <a:spcBef>
                <a:spcPts val="0"/>
              </a:spcBef>
              <a:buSzTx/>
              <a:buFontTx/>
              <a:buNone/>
              <a:defRPr sz="2000">
                <a:solidFill>
                  <a:srgbClr val="0E101A"/>
                </a:solidFill>
                <a:latin typeface="Arial"/>
                <a:ea typeface="Arial"/>
                <a:cs typeface="Arial"/>
                <a:sym typeface="Arial"/>
              </a:defRPr>
            </a:pPr>
            <a:r>
              <a:t>The login page also serves as the bridge to create a new user account. A link has been provided at the bottom of the login page to navigate to the registration portal.</a:t>
            </a:r>
          </a:p>
          <a:p>
            <a:pPr marL="0" indent="0" defTabSz="457200">
              <a:spcBef>
                <a:spcPts val="0"/>
              </a:spcBef>
              <a:buSzTx/>
              <a:buFontTx/>
              <a:buNone/>
              <a:defRPr sz="2000">
                <a:solidFill>
                  <a:srgbClr val="0E101A"/>
                </a:solidFill>
                <a:latin typeface="Arial"/>
                <a:ea typeface="Arial"/>
                <a:cs typeface="Arial"/>
                <a:sym typeface="Arial"/>
              </a:defRPr>
            </a:pPr>
            <a:endParaRPr/>
          </a:p>
          <a:p>
            <a:pPr marL="0" indent="0" defTabSz="457200">
              <a:spcBef>
                <a:spcPts val="0"/>
              </a:spcBef>
              <a:buSzTx/>
              <a:buFontTx/>
              <a:buNone/>
              <a:defRPr sz="2000" b="1">
                <a:solidFill>
                  <a:srgbClr val="0E101A"/>
                </a:solidFill>
                <a:latin typeface="Arial"/>
                <a:ea typeface="Arial"/>
                <a:cs typeface="Arial"/>
                <a:sym typeface="Arial"/>
              </a:defRPr>
            </a:pPr>
            <a:r>
              <a:t>Registration</a:t>
            </a:r>
          </a:p>
          <a:p>
            <a:pPr marL="0" indent="0" defTabSz="457200">
              <a:spcBef>
                <a:spcPts val="0"/>
              </a:spcBef>
              <a:buSzTx/>
              <a:buFontTx/>
              <a:buNone/>
              <a:defRPr sz="2000">
                <a:solidFill>
                  <a:srgbClr val="0E101A"/>
                </a:solidFill>
                <a:latin typeface="Arial"/>
                <a:ea typeface="Arial"/>
                <a:cs typeface="Arial"/>
                <a:sym typeface="Arial"/>
              </a:defRPr>
            </a:pPr>
            <a:endParaRPr/>
          </a:p>
          <a:p>
            <a:pPr marL="0" indent="0" defTabSz="457200">
              <a:spcBef>
                <a:spcPts val="0"/>
              </a:spcBef>
              <a:buSzTx/>
              <a:buFontTx/>
              <a:buNone/>
              <a:defRPr sz="2000">
                <a:solidFill>
                  <a:srgbClr val="0E101A"/>
                </a:solidFill>
                <a:latin typeface="Arial"/>
                <a:ea typeface="Arial"/>
                <a:cs typeface="Arial"/>
                <a:sym typeface="Arial"/>
              </a:defRPr>
            </a:pPr>
            <a:r>
              <a:t>In the registration module, The user provides his user ID password and email ID. The user has to set a PIN to view his personal records in the later stage of the application</a:t>
            </a:r>
          </a:p>
        </p:txBody>
      </p:sp>
      <p:sp>
        <p:nvSpPr>
          <p:cNvPr id="172" name="Rectangle"/>
          <p:cNvSpPr/>
          <p:nvPr/>
        </p:nvSpPr>
        <p:spPr>
          <a:xfrm>
            <a:off x="0" y="9028807"/>
            <a:ext cx="13447911" cy="839093"/>
          </a:xfrm>
          <a:prstGeom prst="rect">
            <a:avLst/>
          </a:prstGeom>
          <a:solidFill>
            <a:schemeClr val="accent3">
              <a:hueOff val="64570"/>
              <a:satOff val="16327"/>
              <a:lumOff val="16686"/>
            </a:schemeClr>
          </a:solidFill>
          <a:ln w="12700">
            <a:miter lim="400000"/>
          </a:ln>
        </p:spPr>
        <p:txBody>
          <a:bodyPr lIns="50800" tIns="50800" rIns="50800" bIns="50800" anchor="ctr"/>
          <a:lstStyle/>
          <a:p>
            <a:pPr>
              <a:defRPr>
                <a:solidFill>
                  <a:srgbClr val="FFFFFF"/>
                </a:solidFill>
              </a:defRPr>
            </a:pPr>
            <a:endParaRPr/>
          </a:p>
        </p:txBody>
      </p:sp>
      <p:sp>
        <p:nvSpPr>
          <p:cNvPr id="173" name="Rectangle"/>
          <p:cNvSpPr/>
          <p:nvPr/>
        </p:nvSpPr>
        <p:spPr>
          <a:xfrm>
            <a:off x="0" y="9028807"/>
            <a:ext cx="13447911" cy="839093"/>
          </a:xfrm>
          <a:prstGeom prst="rect">
            <a:avLst/>
          </a:prstGeom>
          <a:solidFill>
            <a:schemeClr val="accent5">
              <a:hueOff val="406571"/>
              <a:satOff val="3016"/>
              <a:lumOff val="8824"/>
            </a:schemeClr>
          </a:solidFill>
          <a:ln w="12700">
            <a:miter lim="400000"/>
          </a:ln>
        </p:spPr>
        <p:txBody>
          <a:bodyPr lIns="50800" tIns="50800" rIns="50800" bIns="50800" anchor="ctr"/>
          <a:lstStyle/>
          <a:p>
            <a:pPr>
              <a:defRPr>
                <a:solidFill>
                  <a:schemeClr val="accent5"/>
                </a:solidFill>
              </a:defRPr>
            </a:pPr>
            <a:endParaRPr/>
          </a:p>
        </p:txBody>
      </p:sp>
      <p:sp>
        <p:nvSpPr>
          <p:cNvPr id="174" name="Slide Number"/>
          <p:cNvSpPr txBox="1">
            <a:spLocks noGrp="1"/>
          </p:cNvSpPr>
          <p:nvPr>
            <p:ph type="sldNum" sz="quarter" idx="2"/>
          </p:nvPr>
        </p:nvSpPr>
        <p:spPr>
          <a:xfrm>
            <a:off x="12367056" y="9199778"/>
            <a:ext cx="213158" cy="2998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175" name="👨🏼⚕️"/>
          <p:cNvSpPr txBox="1"/>
          <p:nvPr/>
        </p:nvSpPr>
        <p:spPr>
          <a:xfrm>
            <a:off x="298450" y="9000438"/>
            <a:ext cx="571501" cy="69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pic>
        <p:nvPicPr>
          <p:cNvPr id="176" name="1.png" descr="1.png"/>
          <p:cNvPicPr>
            <a:picLocks noChangeAspect="1"/>
          </p:cNvPicPr>
          <p:nvPr/>
        </p:nvPicPr>
        <p:blipFill>
          <a:blip r:embed="rId2"/>
          <a:stretch>
            <a:fillRect/>
          </a:stretch>
        </p:blipFill>
        <p:spPr>
          <a:xfrm>
            <a:off x="7584316" y="2793808"/>
            <a:ext cx="5387802" cy="538780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p:cNvSpPr/>
          <p:nvPr/>
        </p:nvSpPr>
        <p:spPr>
          <a:xfrm>
            <a:off x="0" y="-12700"/>
            <a:ext cx="13447911" cy="2082800"/>
          </a:xfrm>
          <a:prstGeom prst="rect">
            <a:avLst/>
          </a:prstGeom>
          <a:solidFill>
            <a:schemeClr val="accent3">
              <a:hueOff val="64570"/>
              <a:satOff val="16327"/>
              <a:lumOff val="16686"/>
            </a:schemeClr>
          </a:solidFill>
          <a:ln w="12700">
            <a:miter lim="400000"/>
          </a:ln>
        </p:spPr>
        <p:txBody>
          <a:bodyPr lIns="50800" tIns="50800" rIns="50800" bIns="50800" anchor="ctr"/>
          <a:lstStyle/>
          <a:p>
            <a:pPr>
              <a:defRPr>
                <a:solidFill>
                  <a:srgbClr val="FFFFFF"/>
                </a:solidFill>
              </a:defRPr>
            </a:pPr>
            <a:endParaRPr/>
          </a:p>
        </p:txBody>
      </p:sp>
      <p:sp>
        <p:nvSpPr>
          <p:cNvPr id="179" name="Take a Test"/>
          <p:cNvSpPr txBox="1">
            <a:spLocks noGrp="1"/>
          </p:cNvSpPr>
          <p:nvPr>
            <p:ph type="title"/>
          </p:nvPr>
        </p:nvSpPr>
        <p:spPr>
          <a:prstGeom prst="rect">
            <a:avLst/>
          </a:prstGeom>
        </p:spPr>
        <p:txBody>
          <a:bodyPr/>
          <a:lstStyle>
            <a:lvl1pPr>
              <a:defRPr b="1">
                <a:latin typeface="Helvetica Neue"/>
                <a:ea typeface="Helvetica Neue"/>
                <a:cs typeface="Helvetica Neue"/>
                <a:sym typeface="Helvetica Neue"/>
              </a:defRPr>
            </a:lvl1pPr>
          </a:lstStyle>
          <a:p>
            <a:r>
              <a:t>Take a Test</a:t>
            </a:r>
          </a:p>
        </p:txBody>
      </p:sp>
      <p:sp>
        <p:nvSpPr>
          <p:cNvPr id="180" name="Once the test has started, the person’s weight and height is taken as an input from the user to calculate further results. Based on the BMI, further questions are viewed to the user. Every set of questions has a common topic, which helps the user to attend the test in a fluid manner. A question is followed by a sub question to take even more control over the firmness and accuracy of the result."/>
          <p:cNvSpPr txBox="1">
            <a:spLocks noGrp="1"/>
          </p:cNvSpPr>
          <p:nvPr>
            <p:ph type="body" sz="half" idx="1"/>
          </p:nvPr>
        </p:nvSpPr>
        <p:spPr>
          <a:xfrm>
            <a:off x="441347" y="3481561"/>
            <a:ext cx="6327429" cy="4502994"/>
          </a:xfrm>
          <a:prstGeom prst="rect">
            <a:avLst/>
          </a:prstGeom>
        </p:spPr>
        <p:txBody>
          <a:bodyPr/>
          <a:lstStyle>
            <a:lvl1pPr marL="0" indent="0" defTabSz="457200">
              <a:spcBef>
                <a:spcPts val="0"/>
              </a:spcBef>
              <a:buSzTx/>
              <a:buFontTx/>
              <a:buNone/>
              <a:defRPr sz="2300">
                <a:solidFill>
                  <a:srgbClr val="0E101A"/>
                </a:solidFill>
                <a:latin typeface="Arial"/>
                <a:ea typeface="Arial"/>
                <a:cs typeface="Arial"/>
                <a:sym typeface="Arial"/>
              </a:defRPr>
            </a:lvl1pPr>
          </a:lstStyle>
          <a:p>
            <a:r>
              <a:t>Once the test has started, the person’s weight and height is taken as an input from the user to calculate further results. Based on the BMI, further questions are viewed to the user. Every set of questions has a common topic, which helps the user to attend the test in a fluid manner. A question is followed by a sub question to take even more control over the firmness and accuracy of the result.</a:t>
            </a:r>
          </a:p>
        </p:txBody>
      </p:sp>
      <p:sp>
        <p:nvSpPr>
          <p:cNvPr id="181" name="Rectangle"/>
          <p:cNvSpPr/>
          <p:nvPr/>
        </p:nvSpPr>
        <p:spPr>
          <a:xfrm>
            <a:off x="0" y="9028807"/>
            <a:ext cx="13447911" cy="839093"/>
          </a:xfrm>
          <a:prstGeom prst="rect">
            <a:avLst/>
          </a:prstGeom>
          <a:solidFill>
            <a:schemeClr val="accent3">
              <a:hueOff val="64570"/>
              <a:satOff val="16327"/>
              <a:lumOff val="16686"/>
            </a:schemeClr>
          </a:solidFill>
          <a:ln w="12700">
            <a:miter lim="400000"/>
          </a:ln>
        </p:spPr>
        <p:txBody>
          <a:bodyPr lIns="50800" tIns="50800" rIns="50800" bIns="50800" anchor="ctr"/>
          <a:lstStyle/>
          <a:p>
            <a:pPr>
              <a:defRPr>
                <a:solidFill>
                  <a:srgbClr val="FFFFFF"/>
                </a:solidFill>
              </a:defRPr>
            </a:pPr>
            <a:endParaRPr/>
          </a:p>
        </p:txBody>
      </p:sp>
      <p:sp>
        <p:nvSpPr>
          <p:cNvPr id="182" name="Rectangle"/>
          <p:cNvSpPr/>
          <p:nvPr/>
        </p:nvSpPr>
        <p:spPr>
          <a:xfrm>
            <a:off x="0" y="9028807"/>
            <a:ext cx="13447911" cy="839093"/>
          </a:xfrm>
          <a:prstGeom prst="rect">
            <a:avLst/>
          </a:prstGeom>
          <a:solidFill>
            <a:schemeClr val="accent5">
              <a:hueOff val="406571"/>
              <a:satOff val="3016"/>
              <a:lumOff val="8824"/>
            </a:schemeClr>
          </a:solidFill>
          <a:ln w="12700">
            <a:miter lim="400000"/>
          </a:ln>
        </p:spPr>
        <p:txBody>
          <a:bodyPr lIns="50800" tIns="50800" rIns="50800" bIns="50800" anchor="ctr"/>
          <a:lstStyle/>
          <a:p>
            <a:pPr>
              <a:defRPr>
                <a:solidFill>
                  <a:schemeClr val="accent5"/>
                </a:solidFill>
              </a:defRPr>
            </a:pPr>
            <a:endParaRPr/>
          </a:p>
        </p:txBody>
      </p:sp>
      <p:sp>
        <p:nvSpPr>
          <p:cNvPr id="183" name="Slide Number"/>
          <p:cNvSpPr txBox="1">
            <a:spLocks noGrp="1"/>
          </p:cNvSpPr>
          <p:nvPr>
            <p:ph type="sldNum" sz="quarter" idx="2"/>
          </p:nvPr>
        </p:nvSpPr>
        <p:spPr>
          <a:xfrm>
            <a:off x="12367056" y="9199778"/>
            <a:ext cx="213158" cy="2998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184" name="👨🏼⚕️"/>
          <p:cNvSpPr txBox="1"/>
          <p:nvPr/>
        </p:nvSpPr>
        <p:spPr>
          <a:xfrm>
            <a:off x="298450" y="9000438"/>
            <a:ext cx="571501" cy="69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pic>
        <p:nvPicPr>
          <p:cNvPr id="185" name="Start-3.png" descr="Start-3.png"/>
          <p:cNvPicPr>
            <a:picLocks noChangeAspect="1"/>
          </p:cNvPicPr>
          <p:nvPr/>
        </p:nvPicPr>
        <p:blipFill>
          <a:blip r:embed="rId2"/>
          <a:stretch>
            <a:fillRect/>
          </a:stretch>
        </p:blipFill>
        <p:spPr>
          <a:xfrm>
            <a:off x="7460952" y="3114352"/>
            <a:ext cx="4870203" cy="4870203"/>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Rectangle"/>
          <p:cNvSpPr/>
          <p:nvPr/>
        </p:nvSpPr>
        <p:spPr>
          <a:xfrm>
            <a:off x="0" y="-12700"/>
            <a:ext cx="13447911" cy="2082800"/>
          </a:xfrm>
          <a:prstGeom prst="rect">
            <a:avLst/>
          </a:prstGeom>
          <a:solidFill>
            <a:schemeClr val="accent3">
              <a:hueOff val="64570"/>
              <a:satOff val="16327"/>
              <a:lumOff val="16686"/>
            </a:schemeClr>
          </a:solidFill>
          <a:ln w="12700">
            <a:miter lim="400000"/>
          </a:ln>
        </p:spPr>
        <p:txBody>
          <a:bodyPr lIns="50800" tIns="50800" rIns="50800" bIns="50800" anchor="ctr"/>
          <a:lstStyle/>
          <a:p>
            <a:pPr>
              <a:defRPr>
                <a:solidFill>
                  <a:srgbClr val="FFFFFF"/>
                </a:solidFill>
              </a:defRPr>
            </a:pPr>
            <a:endParaRPr/>
          </a:p>
        </p:txBody>
      </p:sp>
      <p:sp>
        <p:nvSpPr>
          <p:cNvPr id="188" name="Take a Test"/>
          <p:cNvSpPr txBox="1">
            <a:spLocks noGrp="1"/>
          </p:cNvSpPr>
          <p:nvPr>
            <p:ph type="title"/>
          </p:nvPr>
        </p:nvSpPr>
        <p:spPr>
          <a:prstGeom prst="rect">
            <a:avLst/>
          </a:prstGeom>
        </p:spPr>
        <p:txBody>
          <a:bodyPr/>
          <a:lstStyle>
            <a:lvl1pPr>
              <a:defRPr b="1">
                <a:latin typeface="Helvetica Neue"/>
                <a:ea typeface="Helvetica Neue"/>
                <a:cs typeface="Helvetica Neue"/>
                <a:sym typeface="Helvetica Neue"/>
              </a:defRPr>
            </a:lvl1pPr>
          </a:lstStyle>
          <a:p>
            <a:r>
              <a:t>Take a Test</a:t>
            </a:r>
          </a:p>
        </p:txBody>
      </p:sp>
      <p:sp>
        <p:nvSpPr>
          <p:cNvPr id="189" name="The application has a series of questions which falls under addictive habits. Under Addictive habits, Drinking and smoking habits are in the series of questions. Every question is followed by a sub-question.…"/>
          <p:cNvSpPr txBox="1">
            <a:spLocks noGrp="1"/>
          </p:cNvSpPr>
          <p:nvPr>
            <p:ph type="body" sz="half" idx="1"/>
          </p:nvPr>
        </p:nvSpPr>
        <p:spPr>
          <a:xfrm>
            <a:off x="466308" y="3250396"/>
            <a:ext cx="6327429" cy="4502994"/>
          </a:xfrm>
          <a:prstGeom prst="rect">
            <a:avLst/>
          </a:prstGeom>
        </p:spPr>
        <p:txBody>
          <a:bodyPr/>
          <a:lstStyle/>
          <a:p>
            <a:pPr marL="0" indent="0" defTabSz="457200">
              <a:spcBef>
                <a:spcPts val="0"/>
              </a:spcBef>
              <a:buSzTx/>
              <a:buFontTx/>
              <a:buNone/>
              <a:defRPr sz="2300">
                <a:solidFill>
                  <a:srgbClr val="0E101A"/>
                </a:solidFill>
                <a:latin typeface="Arial"/>
                <a:ea typeface="Arial"/>
                <a:cs typeface="Arial"/>
                <a:sym typeface="Arial"/>
              </a:defRPr>
            </a:pPr>
            <a:r>
              <a:t>The application has a series of questions which falls under addictive habits. Under Addictive habits, Drinking and smoking habits are in the series of questions. Every question is followed by a sub-question.</a:t>
            </a:r>
          </a:p>
          <a:p>
            <a:pPr marL="0" indent="0" defTabSz="457200">
              <a:spcBef>
                <a:spcPts val="0"/>
              </a:spcBef>
              <a:buSzTx/>
              <a:buFontTx/>
              <a:buNone/>
              <a:defRPr sz="2300">
                <a:solidFill>
                  <a:srgbClr val="0E101A"/>
                </a:solidFill>
                <a:latin typeface="Arial"/>
                <a:ea typeface="Arial"/>
                <a:cs typeface="Arial"/>
                <a:sym typeface="Arial"/>
              </a:defRPr>
            </a:pPr>
            <a:endParaRPr/>
          </a:p>
          <a:p>
            <a:pPr marL="0" indent="0" defTabSz="457200">
              <a:spcBef>
                <a:spcPts val="0"/>
              </a:spcBef>
              <a:buSzTx/>
              <a:buFontTx/>
              <a:buNone/>
              <a:defRPr sz="2300" b="1">
                <a:solidFill>
                  <a:srgbClr val="0E101A"/>
                </a:solidFill>
                <a:latin typeface="Arial"/>
                <a:ea typeface="Arial"/>
                <a:cs typeface="Arial"/>
                <a:sym typeface="Arial"/>
              </a:defRPr>
            </a:pPr>
            <a:r>
              <a:t> For instance </a:t>
            </a:r>
            <a:r>
              <a:rPr b="0"/>
              <a:t>The user has enable that he is under addictive habits, further he is asked if he has drinking / smoking habits. Further, he is asked if he smokes / drink occasionally or frequently or daily to ensure better accuracy of results.</a:t>
            </a:r>
          </a:p>
        </p:txBody>
      </p:sp>
      <p:sp>
        <p:nvSpPr>
          <p:cNvPr id="190" name="Rectangle"/>
          <p:cNvSpPr/>
          <p:nvPr/>
        </p:nvSpPr>
        <p:spPr>
          <a:xfrm>
            <a:off x="0" y="9028807"/>
            <a:ext cx="13447911" cy="839093"/>
          </a:xfrm>
          <a:prstGeom prst="rect">
            <a:avLst/>
          </a:prstGeom>
          <a:solidFill>
            <a:schemeClr val="accent3">
              <a:hueOff val="64570"/>
              <a:satOff val="16327"/>
              <a:lumOff val="16686"/>
            </a:schemeClr>
          </a:solidFill>
          <a:ln w="12700">
            <a:miter lim="400000"/>
          </a:ln>
        </p:spPr>
        <p:txBody>
          <a:bodyPr lIns="50800" tIns="50800" rIns="50800" bIns="50800" anchor="ctr"/>
          <a:lstStyle/>
          <a:p>
            <a:pPr>
              <a:defRPr>
                <a:solidFill>
                  <a:srgbClr val="FFFFFF"/>
                </a:solidFill>
              </a:defRPr>
            </a:pPr>
            <a:endParaRPr/>
          </a:p>
        </p:txBody>
      </p:sp>
      <p:sp>
        <p:nvSpPr>
          <p:cNvPr id="191" name="Rectangle"/>
          <p:cNvSpPr/>
          <p:nvPr/>
        </p:nvSpPr>
        <p:spPr>
          <a:xfrm>
            <a:off x="0" y="9028807"/>
            <a:ext cx="13447911" cy="839093"/>
          </a:xfrm>
          <a:prstGeom prst="rect">
            <a:avLst/>
          </a:prstGeom>
          <a:solidFill>
            <a:schemeClr val="accent5">
              <a:hueOff val="406571"/>
              <a:satOff val="3016"/>
              <a:lumOff val="8824"/>
            </a:schemeClr>
          </a:solidFill>
          <a:ln w="12700">
            <a:miter lim="400000"/>
          </a:ln>
        </p:spPr>
        <p:txBody>
          <a:bodyPr lIns="50800" tIns="50800" rIns="50800" bIns="50800" anchor="ctr"/>
          <a:lstStyle/>
          <a:p>
            <a:pPr>
              <a:defRPr>
                <a:solidFill>
                  <a:schemeClr val="accent5"/>
                </a:solidFill>
              </a:defRPr>
            </a:pPr>
            <a:endParaRPr/>
          </a:p>
        </p:txBody>
      </p:sp>
      <p:sp>
        <p:nvSpPr>
          <p:cNvPr id="192" name="Slide Number"/>
          <p:cNvSpPr txBox="1">
            <a:spLocks noGrp="1"/>
          </p:cNvSpPr>
          <p:nvPr>
            <p:ph type="sldNum" sz="quarter" idx="2"/>
          </p:nvPr>
        </p:nvSpPr>
        <p:spPr>
          <a:xfrm>
            <a:off x="12367056" y="9199778"/>
            <a:ext cx="213158" cy="2998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193" name="👨🏼⚕️"/>
          <p:cNvSpPr txBox="1"/>
          <p:nvPr/>
        </p:nvSpPr>
        <p:spPr>
          <a:xfrm>
            <a:off x="298450" y="9000438"/>
            <a:ext cx="571501" cy="69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pic>
        <p:nvPicPr>
          <p:cNvPr id="194" name="SCR-SC 2020-10-12 at 10.52.39.png" descr="SCR-SC 2020-10-12 at 10.52.39.png"/>
          <p:cNvPicPr>
            <a:picLocks noChangeAspect="1"/>
          </p:cNvPicPr>
          <p:nvPr/>
        </p:nvPicPr>
        <p:blipFill>
          <a:blip r:embed="rId2"/>
          <a:stretch>
            <a:fillRect/>
          </a:stretch>
        </p:blipFill>
        <p:spPr>
          <a:xfrm>
            <a:off x="8025834" y="2262074"/>
            <a:ext cx="4417934" cy="6479637"/>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p:cNvSpPr/>
          <p:nvPr/>
        </p:nvSpPr>
        <p:spPr>
          <a:xfrm>
            <a:off x="0" y="-12700"/>
            <a:ext cx="13447911" cy="2082800"/>
          </a:xfrm>
          <a:prstGeom prst="rect">
            <a:avLst/>
          </a:prstGeom>
          <a:solidFill>
            <a:schemeClr val="accent3">
              <a:hueOff val="64570"/>
              <a:satOff val="16327"/>
              <a:lumOff val="16686"/>
            </a:schemeClr>
          </a:solidFill>
          <a:ln w="12700">
            <a:miter lim="400000"/>
          </a:ln>
        </p:spPr>
        <p:txBody>
          <a:bodyPr lIns="50800" tIns="50800" rIns="50800" bIns="50800" anchor="ctr"/>
          <a:lstStyle/>
          <a:p>
            <a:pPr>
              <a:defRPr>
                <a:solidFill>
                  <a:srgbClr val="FFFFFF"/>
                </a:solidFill>
              </a:defRPr>
            </a:pPr>
            <a:endParaRPr/>
          </a:p>
        </p:txBody>
      </p:sp>
      <p:sp>
        <p:nvSpPr>
          <p:cNvPr id="197" name="Mindfullness"/>
          <p:cNvSpPr txBox="1">
            <a:spLocks noGrp="1"/>
          </p:cNvSpPr>
          <p:nvPr>
            <p:ph type="title"/>
          </p:nvPr>
        </p:nvSpPr>
        <p:spPr>
          <a:prstGeom prst="rect">
            <a:avLst/>
          </a:prstGeom>
        </p:spPr>
        <p:txBody>
          <a:bodyPr/>
          <a:lstStyle>
            <a:lvl1pPr>
              <a:defRPr b="1">
                <a:latin typeface="Helvetica Neue"/>
                <a:ea typeface="Helvetica Neue"/>
                <a:cs typeface="Helvetica Neue"/>
                <a:sym typeface="Helvetica Neue"/>
              </a:defRPr>
            </a:lvl1pPr>
          </a:lstStyle>
          <a:p>
            <a:r>
              <a:t>Mindfullness</a:t>
            </a:r>
          </a:p>
        </p:txBody>
      </p:sp>
      <p:sp>
        <p:nvSpPr>
          <p:cNvPr id="198" name="In today’s fast-pacing world, Everyone is stressed and every one needs mindful time at least once or twice a day. This feature has been included in the healthcare assistant application to ensure the user’s mental well-being.…"/>
          <p:cNvSpPr txBox="1">
            <a:spLocks noGrp="1"/>
          </p:cNvSpPr>
          <p:nvPr>
            <p:ph type="body" sz="half" idx="1"/>
          </p:nvPr>
        </p:nvSpPr>
        <p:spPr>
          <a:xfrm>
            <a:off x="164876" y="3250396"/>
            <a:ext cx="6338393" cy="4502994"/>
          </a:xfrm>
          <a:prstGeom prst="rect">
            <a:avLst/>
          </a:prstGeom>
        </p:spPr>
        <p:txBody>
          <a:bodyPr/>
          <a:lstStyle/>
          <a:p>
            <a:pPr marL="0" indent="0" defTabSz="457200">
              <a:spcBef>
                <a:spcPts val="0"/>
              </a:spcBef>
              <a:buSzTx/>
              <a:buFontTx/>
              <a:buNone/>
              <a:defRPr sz="2000">
                <a:solidFill>
                  <a:srgbClr val="0E101A"/>
                </a:solidFill>
                <a:latin typeface="Arial"/>
                <a:ea typeface="Arial"/>
                <a:cs typeface="Arial"/>
                <a:sym typeface="Arial"/>
              </a:defRPr>
            </a:pPr>
            <a:r>
              <a:t>In today’s fast-pacing world, Everyone is stressed and every one needs mindful time at least once or twice a day. This feature has been included in the healthcare assistant application to ensure the user’s mental well-being. </a:t>
            </a:r>
          </a:p>
          <a:p>
            <a:pPr marL="0" indent="0" defTabSz="457200">
              <a:spcBef>
                <a:spcPts val="0"/>
              </a:spcBef>
              <a:buSzTx/>
              <a:buFontTx/>
              <a:buNone/>
              <a:defRPr sz="2000">
                <a:solidFill>
                  <a:srgbClr val="0E101A"/>
                </a:solidFill>
                <a:latin typeface="Arial"/>
                <a:ea typeface="Arial"/>
                <a:cs typeface="Arial"/>
                <a:sym typeface="Arial"/>
              </a:defRPr>
            </a:pPr>
            <a:endParaRPr/>
          </a:p>
          <a:p>
            <a:pPr marL="0" indent="0" defTabSz="457200">
              <a:spcBef>
                <a:spcPts val="0"/>
              </a:spcBef>
              <a:buSzTx/>
              <a:buFontTx/>
              <a:buNone/>
              <a:defRPr sz="2000">
                <a:solidFill>
                  <a:srgbClr val="0E101A"/>
                </a:solidFill>
                <a:latin typeface="Arial"/>
                <a:ea typeface="Arial"/>
                <a:cs typeface="Arial"/>
                <a:sym typeface="Arial"/>
              </a:defRPr>
            </a:pPr>
            <a:r>
              <a:t>The user can set a timer of a particular time. The timer is set and a bell is knocked at the start of the meditation. Further, once the stipulated time comes to a halt, the user is further alerted by another bell. The instance of meditation gets saved in the application.</a:t>
            </a:r>
          </a:p>
        </p:txBody>
      </p:sp>
      <p:sp>
        <p:nvSpPr>
          <p:cNvPr id="199" name="Rectangle"/>
          <p:cNvSpPr/>
          <p:nvPr/>
        </p:nvSpPr>
        <p:spPr>
          <a:xfrm>
            <a:off x="0" y="9028807"/>
            <a:ext cx="13447911" cy="839093"/>
          </a:xfrm>
          <a:prstGeom prst="rect">
            <a:avLst/>
          </a:prstGeom>
          <a:solidFill>
            <a:schemeClr val="accent3">
              <a:hueOff val="64570"/>
              <a:satOff val="16327"/>
              <a:lumOff val="16686"/>
            </a:schemeClr>
          </a:solidFill>
          <a:ln w="12700">
            <a:miter lim="400000"/>
          </a:ln>
        </p:spPr>
        <p:txBody>
          <a:bodyPr lIns="50800" tIns="50800" rIns="50800" bIns="50800" anchor="ctr"/>
          <a:lstStyle/>
          <a:p>
            <a:pPr>
              <a:defRPr>
                <a:solidFill>
                  <a:srgbClr val="FFFFFF"/>
                </a:solidFill>
              </a:defRPr>
            </a:pPr>
            <a:endParaRPr/>
          </a:p>
        </p:txBody>
      </p:sp>
      <p:sp>
        <p:nvSpPr>
          <p:cNvPr id="200" name="Rectangle"/>
          <p:cNvSpPr/>
          <p:nvPr/>
        </p:nvSpPr>
        <p:spPr>
          <a:xfrm>
            <a:off x="0" y="9028807"/>
            <a:ext cx="13447911" cy="839093"/>
          </a:xfrm>
          <a:prstGeom prst="rect">
            <a:avLst/>
          </a:prstGeom>
          <a:solidFill>
            <a:schemeClr val="accent5">
              <a:hueOff val="406571"/>
              <a:satOff val="3016"/>
              <a:lumOff val="8824"/>
            </a:schemeClr>
          </a:solidFill>
          <a:ln w="12700">
            <a:miter lim="400000"/>
          </a:ln>
        </p:spPr>
        <p:txBody>
          <a:bodyPr lIns="50800" tIns="50800" rIns="50800" bIns="50800" anchor="ctr"/>
          <a:lstStyle/>
          <a:p>
            <a:pPr>
              <a:defRPr>
                <a:solidFill>
                  <a:schemeClr val="accent5"/>
                </a:solidFill>
              </a:defRPr>
            </a:pPr>
            <a:endParaRPr/>
          </a:p>
        </p:txBody>
      </p:sp>
      <p:sp>
        <p:nvSpPr>
          <p:cNvPr id="201" name="Slide Number"/>
          <p:cNvSpPr txBox="1">
            <a:spLocks noGrp="1"/>
          </p:cNvSpPr>
          <p:nvPr>
            <p:ph type="sldNum" sz="quarter" idx="2"/>
          </p:nvPr>
        </p:nvSpPr>
        <p:spPr>
          <a:xfrm>
            <a:off x="12367056" y="9199778"/>
            <a:ext cx="213158" cy="2998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202" name="👨🏼⚕️"/>
          <p:cNvSpPr txBox="1"/>
          <p:nvPr/>
        </p:nvSpPr>
        <p:spPr>
          <a:xfrm>
            <a:off x="298450" y="9000438"/>
            <a:ext cx="571501" cy="69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pic>
        <p:nvPicPr>
          <p:cNvPr id="203" name="Start-4.png" descr="Start-4.png"/>
          <p:cNvPicPr>
            <a:picLocks noChangeAspect="1"/>
          </p:cNvPicPr>
          <p:nvPr/>
        </p:nvPicPr>
        <p:blipFill>
          <a:blip r:embed="rId2"/>
          <a:stretch>
            <a:fillRect/>
          </a:stretch>
        </p:blipFill>
        <p:spPr>
          <a:xfrm>
            <a:off x="6837536" y="2652303"/>
            <a:ext cx="5820594" cy="5820594"/>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986</Words>
  <Application>Microsoft Office PowerPoint</Application>
  <PresentationFormat>Custom</PresentationFormat>
  <Paragraphs>99</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Avenir Next</vt:lpstr>
      <vt:lpstr>Helvetica</vt:lpstr>
      <vt:lpstr>Helvetica Neue</vt:lpstr>
      <vt:lpstr>Helvetica Neue Light</vt:lpstr>
      <vt:lpstr>Helvetica Neue Medium</vt:lpstr>
      <vt:lpstr>ModernPortfolio</vt:lpstr>
      <vt:lpstr>Healthcare Assistant | G.Yogeshwar &amp; M Sneha</vt:lpstr>
      <vt:lpstr>Team Members  G.Yogeshwar | 19MIS1151 Sneha. M        |19MIS1103</vt:lpstr>
      <vt:lpstr>Resolved Issues</vt:lpstr>
      <vt:lpstr>System Architecture </vt:lpstr>
      <vt:lpstr>List of modules</vt:lpstr>
      <vt:lpstr>Login &amp; Registration Module</vt:lpstr>
      <vt:lpstr>Take a Test</vt:lpstr>
      <vt:lpstr>Take a Test</vt:lpstr>
      <vt:lpstr>Mindfullness</vt:lpstr>
      <vt:lpstr>Positivity Bank</vt:lpstr>
      <vt:lpstr>Get to Know yourself</vt:lpstr>
      <vt:lpstr>Screenshots of the application</vt:lpstr>
      <vt:lpstr>Screenshots of the application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Healthcare Assistant | G.Yogeshwar &amp; M Sneha</dc:title>
  <dc:creator>user</dc:creator>
  <cp:lastModifiedBy>Sneha M</cp:lastModifiedBy>
  <cp:revision>1</cp:revision>
  <dcterms:modified xsi:type="dcterms:W3CDTF">2020-10-19T14:30:40Z</dcterms:modified>
</cp:coreProperties>
</file>